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37" roundtripDataSignature="AMtx7mhV4HH2X1g/0HQjTb9l7A9P0wXwZ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customschemas.google.com/relationships/presentationmetadata" Target="metadata"/><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6" name="Google Shape;86;p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b="0" i="0" lang="en-GB" sz="1200" u="none" cap="none" strike="noStrike">
                <a:solidFill>
                  <a:schemeClr val="dk1"/>
                </a:solidFill>
                <a:latin typeface="Arial"/>
                <a:ea typeface="Arial"/>
                <a:cs typeface="Arial"/>
                <a:sym typeface="Arial"/>
              </a:rPr>
              <a:t>The facilitator should know well the training modules, the scheme of work and the Diversity Ambassador’s toolkit, before delivering this presentation.</a:t>
            </a:r>
            <a:endParaRPr sz="1200">
              <a:solidFill>
                <a:schemeClr val="dk1"/>
              </a:solidFill>
              <a:latin typeface="Arial"/>
              <a:ea typeface="Arial"/>
              <a:cs typeface="Arial"/>
              <a:sym typeface="Arial"/>
            </a:endParaRPr>
          </a:p>
        </p:txBody>
      </p:sp>
      <p:sp>
        <p:nvSpPr>
          <p:cNvPr id="87" name="Google Shape;87;p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0: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6" name="Google Shape;156;p10: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Using real-life examples, the module demonstrates how intersectionality impacts learners in educational settings. It describes scenarios in which individuals face compounded disadvantages due to multiple aspects of their identity, which can affect participation, achievement, and wellbeing.</a:t>
            </a:r>
            <a:endParaRPr sz="1800">
              <a:solidFill>
                <a:schemeClr val="dk1"/>
              </a:solidFill>
              <a:latin typeface="Cambria"/>
              <a:ea typeface="Cambria"/>
              <a:cs typeface="Cambria"/>
              <a:sym typeface="Cambria"/>
            </a:endParaRPr>
          </a:p>
        </p:txBody>
      </p:sp>
      <p:sp>
        <p:nvSpPr>
          <p:cNvPr id="157" name="Google Shape;157;p10: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1: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4" name="Google Shape;164;p1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The module also examines the legal and social contexts across different European countries, showing how national policies and cultural norms influence learners’ lived experiences. It emphasizes the role of educators in addressing these disparities and advocating for inclusion.</a:t>
            </a:r>
            <a:endParaRPr sz="1800">
              <a:solidFill>
                <a:schemeClr val="dk1"/>
              </a:solidFill>
              <a:latin typeface="Cambria"/>
              <a:ea typeface="Cambria"/>
              <a:cs typeface="Cambria"/>
              <a:sym typeface="Cambria"/>
            </a:endParaRPr>
          </a:p>
        </p:txBody>
      </p:sp>
      <p:sp>
        <p:nvSpPr>
          <p:cNvPr id="165" name="Google Shape;165;p1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2: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1" name="Google Shape;171;p12: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Empathy and representation are highlighted as key tools in intersectional education. The module encourages educators to include diverse voices and perspectives in their teaching materials and to actively challenge stereotypes through representation and inclusive pedagogy.</a:t>
            </a:r>
            <a:endParaRPr sz="1800">
              <a:solidFill>
                <a:schemeClr val="dk1"/>
              </a:solidFill>
              <a:latin typeface="Cambria"/>
              <a:ea typeface="Cambria"/>
              <a:cs typeface="Cambria"/>
              <a:sym typeface="Cambria"/>
            </a:endParaRPr>
          </a:p>
        </p:txBody>
      </p:sp>
      <p:sp>
        <p:nvSpPr>
          <p:cNvPr id="172" name="Google Shape;172;p12: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13: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9" name="Google Shape;179;p13: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Finally, practical tools are introduced to help educators implement intersectional practices in their work. These include self-assessment tools, revised teaching strategies, and the integration of learner voices into curriculum design. This empowers educators to create more inclusive and equitable environments.</a:t>
            </a:r>
            <a:endParaRPr sz="1800">
              <a:solidFill>
                <a:schemeClr val="dk1"/>
              </a:solidFill>
              <a:latin typeface="Cambria"/>
              <a:ea typeface="Cambria"/>
              <a:cs typeface="Cambria"/>
              <a:sym typeface="Cambria"/>
            </a:endParaRPr>
          </a:p>
        </p:txBody>
      </p:sp>
      <p:sp>
        <p:nvSpPr>
          <p:cNvPr id="180" name="Google Shape;180;p13: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4: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6" name="Google Shape;186;p14: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187" name="Google Shape;187;p14: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5: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3" name="Google Shape;193;p15: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This module explores the meaning of inclusion and how it differs from integration and assimilation. Inclusion is presented as a proactive approach where the learning environment is adapted to meet diverse learner needs rather than expecting learners to conform to existing norms.</a:t>
            </a:r>
            <a:endParaRPr sz="1800">
              <a:solidFill>
                <a:schemeClr val="dk1"/>
              </a:solidFill>
              <a:latin typeface="Cambria"/>
              <a:ea typeface="Cambria"/>
              <a:cs typeface="Cambria"/>
              <a:sym typeface="Cambria"/>
            </a:endParaRPr>
          </a:p>
        </p:txBody>
      </p:sp>
      <p:sp>
        <p:nvSpPr>
          <p:cNvPr id="194" name="Google Shape;194;p15: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6: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0" name="Google Shape;200;p16: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It offers practical strategies for implementing inclusive teaching practices. These include diversifying teaching materials, creating flexible learning opportunities, and adapting assessment practices. The goal is to foster participation and equity for all learners.</a:t>
            </a:r>
            <a:endParaRPr sz="1800">
              <a:solidFill>
                <a:schemeClr val="dk1"/>
              </a:solidFill>
              <a:latin typeface="Cambria"/>
              <a:ea typeface="Cambria"/>
              <a:cs typeface="Cambria"/>
              <a:sym typeface="Cambria"/>
            </a:endParaRPr>
          </a:p>
        </p:txBody>
      </p:sp>
      <p:sp>
        <p:nvSpPr>
          <p:cNvPr id="201" name="Google Shape;201;p16: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7: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8" name="Google Shape;208;p17: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Creating safer spaces is a central element of inclusion. The module discusses how classroom layout, communication, and community building contribute to a feeling of safety and belonging. These elements are vital for promoting openness and reducing discrimination.</a:t>
            </a:r>
            <a:endParaRPr sz="1800">
              <a:solidFill>
                <a:schemeClr val="dk1"/>
              </a:solidFill>
              <a:latin typeface="Cambria"/>
              <a:ea typeface="Cambria"/>
              <a:cs typeface="Cambria"/>
              <a:sym typeface="Cambria"/>
            </a:endParaRPr>
          </a:p>
        </p:txBody>
      </p:sp>
      <p:sp>
        <p:nvSpPr>
          <p:cNvPr id="209" name="Google Shape;209;p17: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8: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5" name="Google Shape;215;p18: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Educators are encouraged to conduct inclusivity needs assessments within their classrooms. This includes using anonymous questionnaires and regular feedback loops to understand learners’ needs and improve classroom culture. Such assessments help educators adapt and refine their practices continuously.</a:t>
            </a:r>
            <a:endParaRPr sz="1800">
              <a:solidFill>
                <a:schemeClr val="dk1"/>
              </a:solidFill>
              <a:latin typeface="Cambria"/>
              <a:ea typeface="Cambria"/>
              <a:cs typeface="Cambria"/>
              <a:sym typeface="Cambria"/>
            </a:endParaRPr>
          </a:p>
        </p:txBody>
      </p:sp>
      <p:sp>
        <p:nvSpPr>
          <p:cNvPr id="216" name="Google Shape;216;p18: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9: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2" name="Google Shape;222;p19: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Finally, the module introduces the concepts of empowerment and allyship. Educators are urged to not only support learners but to actively advocate for inclusive values within their institutions. This requires ongoing self-reflection and a commitment to challenging inequity and exclusion.</a:t>
            </a:r>
            <a:endParaRPr sz="1800">
              <a:solidFill>
                <a:schemeClr val="dk1"/>
              </a:solidFill>
              <a:latin typeface="Cambria"/>
              <a:ea typeface="Cambria"/>
              <a:cs typeface="Cambria"/>
              <a:sym typeface="Cambria"/>
            </a:endParaRPr>
          </a:p>
        </p:txBody>
      </p:sp>
      <p:sp>
        <p:nvSpPr>
          <p:cNvPr id="223" name="Google Shape;223;p19: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2: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6" name="Google Shape;96;p2: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97" name="Google Shape;97;p2: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20: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0" name="Google Shape;230;p20: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231" name="Google Shape;231;p20: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21: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7" name="Google Shape;237;p2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The final module focuses on managing classroom dynamics and addressing conflict effectively. It starts by emphasizing the importance of proactive conflict prevention strategies, including promoting diversity, inclusive curricula, and a respectful classroom culture.</a:t>
            </a:r>
            <a:endParaRPr sz="1800">
              <a:solidFill>
                <a:schemeClr val="dk1"/>
              </a:solidFill>
              <a:latin typeface="Cambria"/>
              <a:ea typeface="Cambria"/>
              <a:cs typeface="Cambria"/>
              <a:sym typeface="Cambria"/>
            </a:endParaRPr>
          </a:p>
        </p:txBody>
      </p:sp>
      <p:sp>
        <p:nvSpPr>
          <p:cNvPr id="238" name="Google Shape;238;p2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22: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4" name="Google Shape;244;p22: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When conflicts do arise, educators must act swiftly and constructively. The module provides guidance on addressing discriminatory incidents and ensuring that both victims and perpetrators are supported through restorative approaches. Clear reporting mechanisms and institutional support are critical.</a:t>
            </a:r>
            <a:endParaRPr sz="1800">
              <a:solidFill>
                <a:schemeClr val="dk1"/>
              </a:solidFill>
              <a:latin typeface="Cambria"/>
              <a:ea typeface="Cambria"/>
              <a:cs typeface="Cambria"/>
              <a:sym typeface="Cambria"/>
            </a:endParaRPr>
          </a:p>
        </p:txBody>
      </p:sp>
      <p:sp>
        <p:nvSpPr>
          <p:cNvPr id="245" name="Google Shape;245;p22: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23: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1" name="Google Shape;251;p23: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Supporting victims involves offering emotional and psychological support, reinforcing community values, and ensuring long-term safety. Educators are encouraged to create follow-up systems to prevent retraumatization and foster healing.</a:t>
            </a:r>
            <a:endParaRPr sz="1800">
              <a:solidFill>
                <a:schemeClr val="dk1"/>
              </a:solidFill>
              <a:latin typeface="Cambria"/>
              <a:ea typeface="Cambria"/>
              <a:cs typeface="Cambria"/>
              <a:sym typeface="Cambria"/>
            </a:endParaRPr>
          </a:p>
        </p:txBody>
      </p:sp>
      <p:sp>
        <p:nvSpPr>
          <p:cNvPr id="252" name="Google Shape;252;p23: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24: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8" name="Google Shape;258;p24: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Perpetrators should be engaged through educational and restorative processes rather than punishment alone. The module promotes restorative justice principles to help individuals understand the harm they caused and develop empathy.</a:t>
            </a:r>
            <a:endParaRPr sz="1800">
              <a:solidFill>
                <a:schemeClr val="dk1"/>
              </a:solidFill>
              <a:latin typeface="Cambria"/>
              <a:ea typeface="Cambria"/>
              <a:cs typeface="Cambria"/>
              <a:sym typeface="Cambria"/>
            </a:endParaRPr>
          </a:p>
        </p:txBody>
      </p:sp>
      <p:sp>
        <p:nvSpPr>
          <p:cNvPr id="259" name="Google Shape;259;p24: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25: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5" name="Google Shape;265;p25: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Lastly, the role of institutional policy and leadership is discussed. Schools and training institutions are urged to embed inclusion in their policy frameworks and provide structural support to staff and learners. Sustainable change requires a whole-institution approach to inclusion.</a:t>
            </a:r>
            <a:endParaRPr sz="1800">
              <a:solidFill>
                <a:schemeClr val="dk1"/>
              </a:solidFill>
              <a:latin typeface="Cambria"/>
              <a:ea typeface="Cambria"/>
              <a:cs typeface="Cambria"/>
              <a:sym typeface="Cambria"/>
            </a:endParaRPr>
          </a:p>
        </p:txBody>
      </p:sp>
      <p:sp>
        <p:nvSpPr>
          <p:cNvPr id="266" name="Google Shape;266;p25: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6: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2" name="Google Shape;272;p26: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273" name="Google Shape;273;p26: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27: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9" name="Google Shape;279;p27: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lang="en-GB" sz="1200">
                <a:solidFill>
                  <a:schemeClr val="dk1"/>
                </a:solidFill>
                <a:latin typeface="Arial"/>
                <a:ea typeface="Arial"/>
                <a:cs typeface="Arial"/>
                <a:sym typeface="Arial"/>
              </a:rPr>
              <a:t>Introduce each toolkit element and its intended impact:</a:t>
            </a:r>
            <a:endParaRPr/>
          </a:p>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a:p>
            <a:pPr indent="0" lvl="0" marL="0" marR="0" rtl="0" algn="l">
              <a:lnSpc>
                <a:spcPct val="100000"/>
              </a:lnSpc>
              <a:spcBef>
                <a:spcPts val="0"/>
              </a:spcBef>
              <a:spcAft>
                <a:spcPts val="0"/>
              </a:spcAft>
              <a:buSzPts val="1100"/>
              <a:buNone/>
            </a:pPr>
            <a:r>
              <a:rPr lang="en-GB" sz="1200">
                <a:solidFill>
                  <a:schemeClr val="dk1"/>
                </a:solidFill>
                <a:latin typeface="Arial"/>
                <a:ea typeface="Arial"/>
                <a:cs typeface="Arial"/>
                <a:sym typeface="Arial"/>
              </a:rPr>
              <a:t>COMUNICATION KIT:</a:t>
            </a:r>
            <a:endParaRPr/>
          </a:p>
          <a:p>
            <a:pPr indent="-171450" lvl="0" marL="171450" marR="0" rtl="0" algn="l">
              <a:lnSpc>
                <a:spcPct val="100000"/>
              </a:lnSpc>
              <a:spcBef>
                <a:spcPts val="0"/>
              </a:spcBef>
              <a:spcAft>
                <a:spcPts val="0"/>
              </a:spcAft>
              <a:buClr>
                <a:schemeClr val="dk1"/>
              </a:buClr>
              <a:buSzPts val="1200"/>
              <a:buFont typeface="Arial"/>
              <a:buChar char="-"/>
            </a:pPr>
            <a:r>
              <a:rPr lang="en-GB" sz="1200">
                <a:solidFill>
                  <a:schemeClr val="dk1"/>
                </a:solidFill>
                <a:latin typeface="Arial"/>
                <a:ea typeface="Arial"/>
                <a:cs typeface="Arial"/>
                <a:sym typeface="Arial"/>
              </a:rPr>
              <a:t>individuals will be able to engage and motivate their institution, or at least other staff, in the goal of making the institution more inclusive for adult LGBTQIA+ learners</a:t>
            </a:r>
            <a:endParaRPr/>
          </a:p>
          <a:p>
            <a:pPr indent="-171450" lvl="0" marL="171450" marR="0" rtl="0" algn="l">
              <a:lnSpc>
                <a:spcPct val="100000"/>
              </a:lnSpc>
              <a:spcBef>
                <a:spcPts val="0"/>
              </a:spcBef>
              <a:spcAft>
                <a:spcPts val="0"/>
              </a:spcAft>
              <a:buClr>
                <a:schemeClr val="dk1"/>
              </a:buClr>
              <a:buSzPts val="1200"/>
              <a:buFont typeface="Arial"/>
              <a:buChar char="-"/>
            </a:pPr>
            <a:r>
              <a:rPr lang="en-GB" sz="1200">
                <a:solidFill>
                  <a:schemeClr val="dk1"/>
                </a:solidFill>
                <a:latin typeface="Arial"/>
                <a:ea typeface="Arial"/>
                <a:cs typeface="Arial"/>
                <a:sym typeface="Arial"/>
              </a:rPr>
              <a:t>people at management level will be able to implement lasting dissemination strategy</a:t>
            </a:r>
            <a:endParaRPr/>
          </a:p>
          <a:p>
            <a:pPr indent="-95250" lvl="0" marL="171450" marR="0" rtl="0" algn="l">
              <a:lnSpc>
                <a:spcPct val="100000"/>
              </a:lnSpc>
              <a:spcBef>
                <a:spcPts val="0"/>
              </a:spcBef>
              <a:spcAft>
                <a:spcPts val="0"/>
              </a:spcAft>
              <a:buClr>
                <a:schemeClr val="dk1"/>
              </a:buClr>
              <a:buSzPts val="1200"/>
              <a:buFont typeface="Arial"/>
              <a:buNone/>
            </a:pPr>
            <a:r>
              <a:t/>
            </a:r>
            <a:endParaRPr sz="1200">
              <a:solidFill>
                <a:schemeClr val="dk1"/>
              </a:solidFill>
              <a:latin typeface="Arial"/>
              <a:ea typeface="Arial"/>
              <a:cs typeface="Arial"/>
              <a:sym typeface="Arial"/>
            </a:endParaRPr>
          </a:p>
          <a:p>
            <a:pPr indent="0" lvl="0" marL="0" marR="0" rtl="0" algn="l">
              <a:lnSpc>
                <a:spcPct val="100000"/>
              </a:lnSpc>
              <a:spcBef>
                <a:spcPts val="0"/>
              </a:spcBef>
              <a:spcAft>
                <a:spcPts val="0"/>
              </a:spcAft>
              <a:buSzPts val="1100"/>
              <a:buNone/>
            </a:pPr>
            <a:r>
              <a:rPr lang="en-GB" sz="1200">
                <a:solidFill>
                  <a:schemeClr val="dk1"/>
                </a:solidFill>
                <a:latin typeface="Arial"/>
                <a:ea typeface="Arial"/>
                <a:cs typeface="Arial"/>
                <a:sym typeface="Arial"/>
              </a:rPr>
              <a:t>TRAINING DELIVERY  KIT:</a:t>
            </a:r>
            <a:endParaRPr/>
          </a:p>
          <a:p>
            <a:pPr indent="-171450" lvl="0" marL="171450" marR="0" rtl="0" algn="l">
              <a:lnSpc>
                <a:spcPct val="100000"/>
              </a:lnSpc>
              <a:spcBef>
                <a:spcPts val="0"/>
              </a:spcBef>
              <a:spcAft>
                <a:spcPts val="0"/>
              </a:spcAft>
              <a:buClr>
                <a:schemeClr val="dk1"/>
              </a:buClr>
              <a:buSzPts val="1200"/>
              <a:buFont typeface="Arial"/>
              <a:buChar char="-"/>
            </a:pPr>
            <a:r>
              <a:rPr lang="en-GB" sz="1200">
                <a:solidFill>
                  <a:schemeClr val="dk1"/>
                </a:solidFill>
                <a:latin typeface="Arial"/>
                <a:ea typeface="Arial"/>
                <a:cs typeface="Arial"/>
                <a:sym typeface="Arial"/>
              </a:rPr>
              <a:t>staff members will be able to facilitate the Train the Trainer procedures inside a school / training institution</a:t>
            </a:r>
            <a:endParaRPr/>
          </a:p>
          <a:p>
            <a:pPr indent="-95250" lvl="0" marL="171450" marR="0" rtl="0" algn="l">
              <a:lnSpc>
                <a:spcPct val="100000"/>
              </a:lnSpc>
              <a:spcBef>
                <a:spcPts val="0"/>
              </a:spcBef>
              <a:spcAft>
                <a:spcPts val="0"/>
              </a:spcAft>
              <a:buClr>
                <a:schemeClr val="dk1"/>
              </a:buClr>
              <a:buSzPts val="1200"/>
              <a:buFont typeface="Arial"/>
              <a:buNone/>
            </a:pPr>
            <a:r>
              <a:t/>
            </a:r>
            <a:endParaRPr sz="1200">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lang="en-GB" sz="1800">
                <a:solidFill>
                  <a:srgbClr val="000000"/>
                </a:solidFill>
                <a:latin typeface="Arial"/>
                <a:ea typeface="Arial"/>
                <a:cs typeface="Arial"/>
                <a:sym typeface="Arial"/>
              </a:rPr>
              <a:t>ORGANISATION STRATEGY KIT:</a:t>
            </a:r>
            <a:endParaRPr sz="1200">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lang="en-GB" sz="1800">
                <a:solidFill>
                  <a:srgbClr val="000000"/>
                </a:solidFill>
                <a:latin typeface="Arial"/>
                <a:ea typeface="Arial"/>
                <a:cs typeface="Arial"/>
                <a:sym typeface="Arial"/>
              </a:rPr>
              <a:t>- people at management level will be able to implement lasting policies and support systems</a:t>
            </a:r>
            <a:endParaRPr sz="1200">
              <a:solidFill>
                <a:schemeClr val="dk1"/>
              </a:solidFill>
              <a:latin typeface="Arial"/>
              <a:ea typeface="Arial"/>
              <a:cs typeface="Arial"/>
              <a:sym typeface="Arial"/>
            </a:endParaRPr>
          </a:p>
        </p:txBody>
      </p:sp>
      <p:sp>
        <p:nvSpPr>
          <p:cNvPr id="280" name="Google Shape;280;p27: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28: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6" name="Google Shape;286;p28: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Communication guide</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 document to read first with step by step guide on how to approach the communication inside a school with reference to communication tools</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Common graphic design</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logos, sample pictures, font, colours...</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Editable poster</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with a clear message of engagement of the school against LGBTQIA+phobia with space for the school to add own information, like reference person for reporting abuse</a:t>
            </a:r>
            <a:br>
              <a:rPr b="0" i="0" lang="en-GB" sz="1800" u="none" strike="noStrike">
                <a:solidFill>
                  <a:srgbClr val="000000"/>
                </a:solidFill>
                <a:latin typeface="Calibri"/>
                <a:ea typeface="Calibri"/>
                <a:cs typeface="Calibri"/>
                <a:sym typeface="Calibri"/>
              </a:rPr>
            </a:br>
            <a:endParaRPr b="1" i="0" sz="1800" u="none" strike="noStrike">
              <a:solidFill>
                <a:srgbClr val="FF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Talking points documents</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 collection of talking points for promoting structural advancements in favour of diversity</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 rhetorical training (common misconceptions about diversity and how to react when they are brought up by “sceptics”)</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Reference to national policies to know about national context and how it can be used as well</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Video for online post</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editable PPT with information, including summary of legal foundations and benefits of diversity in learning spaces, which a school can edit to add own information, save as video and post online</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Sample press release</a:t>
            </a:r>
            <a:r>
              <a:rPr lang="en-GB" sz="1200">
                <a:solidFill>
                  <a:schemeClr val="dk1"/>
                </a:solidFill>
                <a:latin typeface="Arial"/>
                <a:ea typeface="Arial"/>
                <a:cs typeface="Arial"/>
                <a:sym typeface="Arial"/>
              </a:rPr>
              <a:t> </a:t>
            </a:r>
            <a:endParaRPr sz="1200">
              <a:solidFill>
                <a:schemeClr val="dk1"/>
              </a:solidFill>
              <a:latin typeface="Arial"/>
              <a:ea typeface="Arial"/>
              <a:cs typeface="Arial"/>
              <a:sym typeface="Arial"/>
            </a:endParaRPr>
          </a:p>
        </p:txBody>
      </p:sp>
      <p:sp>
        <p:nvSpPr>
          <p:cNvPr id="287" name="Google Shape;287;p28: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29: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4" name="Google Shape;294;p29: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Invitation to training</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editable flyer to send out or to put on a wall</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Registration form</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including training needs and expectations</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Sample workshop programme</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one whole day training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Scheme of workshop delivery</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presenter’s guide for delivering the training with simplified content of the modules</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PPTs for workshop delivery</a:t>
            </a:r>
            <a:endParaRPr/>
          </a:p>
          <a:p>
            <a:pPr indent="0" lvl="0" marL="0" marR="0" rtl="0" algn="l">
              <a:lnSpc>
                <a:spcPct val="100000"/>
              </a:lnSpc>
              <a:spcBef>
                <a:spcPts val="0"/>
              </a:spcBef>
              <a:spcAft>
                <a:spcPts val="0"/>
              </a:spcAft>
              <a:buSzPts val="1100"/>
              <a:buNone/>
            </a:pPr>
            <a:r>
              <a:rPr b="0" i="0" lang="en-GB" sz="1800" u="none" strike="noStrike">
                <a:solidFill>
                  <a:srgbClr val="000000"/>
                </a:solidFill>
                <a:latin typeface="Calibri"/>
                <a:ea typeface="Calibri"/>
                <a:cs typeface="Calibri"/>
                <a:sym typeface="Calibri"/>
              </a:rPr>
              <a:t> - this PPT document</a:t>
            </a:r>
            <a:endParaRPr b="0" sz="1200">
              <a:solidFill>
                <a:schemeClr val="dk1"/>
              </a:solidFill>
              <a:latin typeface="Arial"/>
              <a:ea typeface="Arial"/>
              <a:cs typeface="Arial"/>
              <a:sym typeface="Arial"/>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Evaluation / self-evaluation questionnaire </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to improve training delivery in the future</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Certificate of completion of workshop</a:t>
            </a:r>
            <a:r>
              <a:rPr lang="en-GB" sz="1200">
                <a:solidFill>
                  <a:schemeClr val="dk1"/>
                </a:solidFill>
                <a:latin typeface="Arial"/>
                <a:ea typeface="Arial"/>
                <a:cs typeface="Arial"/>
                <a:sym typeface="Arial"/>
              </a:rPr>
              <a:t> </a:t>
            </a:r>
            <a:endParaRPr sz="1200">
              <a:solidFill>
                <a:schemeClr val="dk1"/>
              </a:solidFill>
              <a:latin typeface="Arial"/>
              <a:ea typeface="Arial"/>
              <a:cs typeface="Arial"/>
              <a:sym typeface="Arial"/>
            </a:endParaRPr>
          </a:p>
        </p:txBody>
      </p:sp>
      <p:sp>
        <p:nvSpPr>
          <p:cNvPr id="295" name="Google Shape;295;p29: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3: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3" name="Google Shape;103;p3: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This module introduces the key concepts and terminology related to LGBTQIA+ identities. It highlights the importance of distinguishing between sex (biological attributes) and gender (a social construct) and understanding the broad spectrum of gender identities such as non-binary, genderfluid, and agender. The aim is to establish foundational awareness and eliminate misconceptions.</a:t>
            </a:r>
            <a:endParaRPr sz="1800">
              <a:solidFill>
                <a:schemeClr val="dk1"/>
              </a:solidFill>
              <a:latin typeface="Cambria"/>
              <a:ea typeface="Cambria"/>
              <a:cs typeface="Cambria"/>
              <a:sym typeface="Cambria"/>
            </a:endParaRPr>
          </a:p>
        </p:txBody>
      </p:sp>
      <p:sp>
        <p:nvSpPr>
          <p:cNvPr id="104" name="Google Shape;104;p3: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30: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1" name="Google Shape;301;p30: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Journey towards inclusion</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visual representation of the implementation steps with references to individual tools in the toolkits</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Profiles of key persons involved in the change</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- 1 document with characteristics of profiles</a:t>
            </a:r>
            <a:br>
              <a:rPr b="0"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- 1 questionnaire for colleagues to determine which type of person they are</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Customisable templates for internal processes</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a:t>
            </a:r>
            <a:r>
              <a:rPr b="0" i="0" lang="en-GB" sz="1800" u="none" strike="noStrike">
                <a:solidFill>
                  <a:srgbClr val="FF9900"/>
                </a:solidFill>
                <a:latin typeface="Calibri"/>
                <a:ea typeface="Calibri"/>
                <a:cs typeface="Calibri"/>
                <a:sym typeface="Calibri"/>
              </a:rPr>
              <a:t>guiding documents to make internal training and administrative processes </a:t>
            </a:r>
            <a:r>
              <a:rPr b="0" i="0" lang="en-GB" sz="1800" u="none" strike="noStrike">
                <a:solidFill>
                  <a:srgbClr val="000000"/>
                </a:solidFill>
                <a:latin typeface="Calibri"/>
                <a:ea typeface="Calibri"/>
                <a:cs typeface="Calibri"/>
                <a:sym typeface="Calibri"/>
              </a:rPr>
              <a:t>more inclusive</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Change of Policy: survey of expectations</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to involve teachers, students, management and parents in the shaping of the new policy</a:t>
            </a:r>
            <a:r>
              <a:rPr lang="en-GB" sz="1200">
                <a:solidFill>
                  <a:schemeClr val="dk1"/>
                </a:solidFill>
                <a:latin typeface="Arial"/>
                <a:ea typeface="Arial"/>
                <a:cs typeface="Arial"/>
                <a:sym typeface="Arial"/>
              </a:rPr>
              <a:t> </a:t>
            </a:r>
            <a:endParaRPr/>
          </a:p>
          <a:p>
            <a:pPr indent="0" lvl="0" marL="0" marR="0" rtl="0" algn="l">
              <a:lnSpc>
                <a:spcPct val="100000"/>
              </a:lnSpc>
              <a:spcBef>
                <a:spcPts val="0"/>
              </a:spcBef>
              <a:spcAft>
                <a:spcPts val="0"/>
              </a:spcAft>
              <a:buSzPts val="1100"/>
              <a:buNone/>
            </a:pPr>
            <a:r>
              <a:t/>
            </a:r>
            <a:endParaRPr b="1" i="0" sz="1800" u="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SzPts val="1100"/>
              <a:buNone/>
            </a:pPr>
            <a:r>
              <a:rPr b="1" i="0" lang="en-GB" sz="1800" u="none" strike="noStrike">
                <a:solidFill>
                  <a:srgbClr val="000000"/>
                </a:solidFill>
                <a:latin typeface="Calibri"/>
                <a:ea typeface="Calibri"/>
                <a:cs typeface="Calibri"/>
                <a:sym typeface="Calibri"/>
              </a:rPr>
              <a:t>Model Internal Policy document</a:t>
            </a:r>
            <a:br>
              <a:rPr b="1" i="0" lang="en-GB" sz="1800" u="none" strike="noStrike">
                <a:solidFill>
                  <a:srgbClr val="000000"/>
                </a:solidFill>
                <a:latin typeface="Calibri"/>
                <a:ea typeface="Calibri"/>
                <a:cs typeface="Calibri"/>
                <a:sym typeface="Calibri"/>
              </a:rPr>
            </a:br>
            <a:r>
              <a:rPr b="0" i="0" lang="en-GB" sz="1800" u="none" strike="noStrike">
                <a:solidFill>
                  <a:srgbClr val="000000"/>
                </a:solidFill>
                <a:latin typeface="Calibri"/>
                <a:ea typeface="Calibri"/>
                <a:cs typeface="Calibri"/>
                <a:sym typeface="Calibri"/>
              </a:rPr>
              <a:t>- generic principles to include in the document also shaped by the contributions from the survey</a:t>
            </a:r>
            <a:r>
              <a:rPr lang="en-GB" sz="1200">
                <a:solidFill>
                  <a:schemeClr val="dk1"/>
                </a:solidFill>
                <a:latin typeface="Arial"/>
                <a:ea typeface="Arial"/>
                <a:cs typeface="Arial"/>
                <a:sym typeface="Arial"/>
              </a:rPr>
              <a:t> </a:t>
            </a:r>
            <a:endParaRPr sz="1200">
              <a:solidFill>
                <a:schemeClr val="dk1"/>
              </a:solidFill>
              <a:latin typeface="Arial"/>
              <a:ea typeface="Arial"/>
              <a:cs typeface="Arial"/>
              <a:sym typeface="Arial"/>
            </a:endParaRPr>
          </a:p>
        </p:txBody>
      </p:sp>
      <p:sp>
        <p:nvSpPr>
          <p:cNvPr id="302" name="Google Shape;302;p30: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31: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8" name="Google Shape;308;p31: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rPr lang="en-GB" sz="1200">
                <a:solidFill>
                  <a:schemeClr val="dk1"/>
                </a:solidFill>
                <a:latin typeface="Arial"/>
                <a:ea typeface="Arial"/>
                <a:cs typeface="Arial"/>
                <a:sym typeface="Arial"/>
              </a:rPr>
              <a:t>Discuss how to build staff teams and drive sustainable transformation in your school or training context and provide practical examples to make it relatable.</a:t>
            </a:r>
            <a:endParaRPr/>
          </a:p>
        </p:txBody>
      </p:sp>
      <p:sp>
        <p:nvSpPr>
          <p:cNvPr id="309" name="Google Shape;309;p31: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4: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1" name="Google Shape;111;p4: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It further explores the idea of gender as a spectrum rather than a binary. This section emphasizes that gender identity is deeply personal and not always aligned with the sex assigned at birth. Educators are encouraged to recognize and respect the diversity of gender experiences in their learning environments.</a:t>
            </a:r>
            <a:endParaRPr sz="1800">
              <a:solidFill>
                <a:schemeClr val="dk1"/>
              </a:solidFill>
              <a:latin typeface="Cambria"/>
              <a:ea typeface="Cambria"/>
              <a:cs typeface="Cambria"/>
              <a:sym typeface="Cambria"/>
            </a:endParaRPr>
          </a:p>
        </p:txBody>
      </p:sp>
      <p:sp>
        <p:nvSpPr>
          <p:cNvPr id="112" name="Google Shape;112;p4: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5: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9" name="Google Shape;119;p5: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Inclusive language is a critical aspect of building respectful spaces. The module discusses how the use of correct pronouns and inclusive terminology validates learners’ identities. It also addresses the harm caused by linguistic microaggressions and offers strategies for adopting affirming language in classrooms.</a:t>
            </a:r>
            <a:endParaRPr sz="1800">
              <a:solidFill>
                <a:schemeClr val="dk1"/>
              </a:solidFill>
              <a:latin typeface="Cambria"/>
              <a:ea typeface="Cambria"/>
              <a:cs typeface="Cambria"/>
              <a:sym typeface="Cambria"/>
            </a:endParaRPr>
          </a:p>
        </p:txBody>
      </p:sp>
      <p:sp>
        <p:nvSpPr>
          <p:cNvPr id="120" name="Google Shape;120;p5: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6: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7" name="Google Shape;127;p6: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The module addresses the forms of discrimination and stereotyping often faced by LGBTQIA+ individuals. It helps educators identify and challenge anti-LGBTQIA+ rhetoric and implicit biases within the educational context. This knowledge is essential for fostering safer and more inclusive learning spaces.</a:t>
            </a:r>
            <a:endParaRPr sz="1800">
              <a:solidFill>
                <a:schemeClr val="dk1"/>
              </a:solidFill>
              <a:latin typeface="Cambria"/>
              <a:ea typeface="Cambria"/>
              <a:cs typeface="Cambria"/>
              <a:sym typeface="Cambria"/>
            </a:endParaRPr>
          </a:p>
        </p:txBody>
      </p:sp>
      <p:sp>
        <p:nvSpPr>
          <p:cNvPr id="128" name="Google Shape;128;p6: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7: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4" name="Google Shape;134;p7: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Finally, the module provides a historical overview of LGBTQIA+ rights in the EU. It outlines significant milestones in the journey toward equality and the varying levels of acceptance across different countries. Understanding this context allows educators to appreciate the legal and social framework within which they operate.</a:t>
            </a:r>
            <a:endParaRPr sz="1800">
              <a:solidFill>
                <a:schemeClr val="dk1"/>
              </a:solidFill>
              <a:latin typeface="Cambria"/>
              <a:ea typeface="Cambria"/>
              <a:cs typeface="Cambria"/>
              <a:sym typeface="Cambria"/>
            </a:endParaRPr>
          </a:p>
        </p:txBody>
      </p:sp>
      <p:sp>
        <p:nvSpPr>
          <p:cNvPr id="135" name="Google Shape;135;p7: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8: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1" name="Google Shape;141;p8: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100"/>
              <a:buNone/>
            </a:pPr>
            <a:r>
              <a:t/>
            </a:r>
            <a:endParaRPr sz="1200">
              <a:solidFill>
                <a:schemeClr val="dk1"/>
              </a:solidFill>
              <a:latin typeface="Arial"/>
              <a:ea typeface="Arial"/>
              <a:cs typeface="Arial"/>
              <a:sym typeface="Arial"/>
            </a:endParaRPr>
          </a:p>
        </p:txBody>
      </p:sp>
      <p:sp>
        <p:nvSpPr>
          <p:cNvPr id="142" name="Google Shape;142;p8: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9:notes"/>
          <p:cNvSpPr/>
          <p:nvPr>
            <p:ph idx="2" type="sldImg"/>
          </p:nvPr>
        </p:nvSpPr>
        <p:spPr>
          <a:xfrm>
            <a:off x="0" y="0"/>
            <a:ext cx="3000000" cy="3000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8" name="Google Shape;148;p9:notes"/>
          <p:cNvSpPr txBox="1"/>
          <p:nvPr>
            <p:ph idx="1" type="body"/>
          </p:nvPr>
        </p:nvSpPr>
        <p:spPr>
          <a:xfrm>
            <a:off x="0" y="0"/>
            <a:ext cx="3000000" cy="30000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SzPts val="1100"/>
              <a:buNone/>
            </a:pPr>
            <a:r>
              <a:rPr lang="en-GB" sz="1800">
                <a:solidFill>
                  <a:schemeClr val="dk1"/>
                </a:solidFill>
                <a:latin typeface="Cambria"/>
                <a:ea typeface="Cambria"/>
                <a:cs typeface="Cambria"/>
                <a:sym typeface="Cambria"/>
              </a:rPr>
              <a:t>This module introduces the concept of intersectionality—how overlapping aspects of identity such as race, class, gender, and sexual orientation contribute to complex and interconnected experiences of discrimination. Educators are encouraged to consider the whole learner rather than isolated aspects of their identity.</a:t>
            </a:r>
            <a:endParaRPr sz="1800">
              <a:solidFill>
                <a:schemeClr val="dk1"/>
              </a:solidFill>
              <a:latin typeface="Cambria"/>
              <a:ea typeface="Cambria"/>
              <a:cs typeface="Cambria"/>
              <a:sym typeface="Cambria"/>
            </a:endParaRPr>
          </a:p>
        </p:txBody>
      </p:sp>
      <p:sp>
        <p:nvSpPr>
          <p:cNvPr id="149" name="Google Shape;149;p9:notes"/>
          <p:cNvSpPr txBox="1"/>
          <p:nvPr>
            <p:ph idx="12" type="sldNum"/>
          </p:nvPr>
        </p:nvSpPr>
        <p:spPr>
          <a:xfrm>
            <a:off x="0" y="0"/>
            <a:ext cx="3000000" cy="3000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3"/>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4" name="Google Shape;14;p3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pic>
        <p:nvPicPr>
          <p:cNvPr descr="Eckgrafik" id="17" name="Google Shape;17;p33"/>
          <p:cNvPicPr preferRelativeResize="0"/>
          <p:nvPr/>
        </p:nvPicPr>
        <p:blipFill rotWithShape="1">
          <a:blip r:embed="rId2">
            <a:alphaModFix/>
          </a:blip>
          <a:srcRect b="0" l="0" r="0" t="0"/>
          <a:stretch/>
        </p:blipFill>
        <p:spPr>
          <a:xfrm>
            <a:off x="6863080" y="0"/>
            <a:ext cx="2280920" cy="2280920"/>
          </a:xfrm>
          <a:prstGeom prst="rect">
            <a:avLst/>
          </a:prstGeom>
          <a:noFill/>
          <a:ln>
            <a:noFill/>
          </a:ln>
        </p:spPr>
      </p:pic>
      <p:pic>
        <p:nvPicPr>
          <p:cNvPr descr="Fußzeilengrafik" id="18" name="Google Shape;18;p33"/>
          <p:cNvPicPr preferRelativeResize="0"/>
          <p:nvPr/>
        </p:nvPicPr>
        <p:blipFill rotWithShape="1">
          <a:blip r:embed="rId3">
            <a:alphaModFix/>
          </a:blip>
          <a:srcRect b="0" l="0" r="0" t="0"/>
          <a:stretch/>
        </p:blipFill>
        <p:spPr>
          <a:xfrm>
            <a:off x="0" y="6057900"/>
            <a:ext cx="9144000" cy="800100"/>
          </a:xfrm>
          <a:prstGeom prst="rect">
            <a:avLst/>
          </a:prstGeom>
          <a:noFill/>
          <a:ln>
            <a:noFill/>
          </a:ln>
        </p:spPr>
      </p:pic>
      <p:pic>
        <p:nvPicPr>
          <p:cNvPr id="19" name="Google Shape;19;p33"/>
          <p:cNvPicPr preferRelativeResize="0"/>
          <p:nvPr/>
        </p:nvPicPr>
        <p:blipFill rotWithShape="1">
          <a:blip r:embed="rId4">
            <a:alphaModFix/>
          </a:blip>
          <a:srcRect b="0" l="0" r="0" t="0"/>
          <a:stretch/>
        </p:blipFill>
        <p:spPr>
          <a:xfrm>
            <a:off x="4004024" y="6082751"/>
            <a:ext cx="1135952" cy="638724"/>
          </a:xfrm>
          <a:prstGeom prst="rect">
            <a:avLst/>
          </a:prstGeom>
          <a:noFill/>
          <a:ln>
            <a:noFill/>
          </a:ln>
        </p:spPr>
      </p:pic>
      <p:pic>
        <p:nvPicPr>
          <p:cNvPr descr="A blue text on a black background&#10;&#10;AI-generated content may be incorrect." id="20" name="Google Shape;20;p33"/>
          <p:cNvPicPr preferRelativeResize="0"/>
          <p:nvPr/>
        </p:nvPicPr>
        <p:blipFill rotWithShape="1">
          <a:blip r:embed="rId5">
            <a:alphaModFix/>
          </a:blip>
          <a:srcRect b="0" l="0" r="0" t="0"/>
          <a:stretch/>
        </p:blipFill>
        <p:spPr>
          <a:xfrm>
            <a:off x="81772" y="6251725"/>
            <a:ext cx="1965960" cy="41244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4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42"/>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5" name="Google Shape;75;p4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4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4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43"/>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43"/>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1" name="Google Shape;81;p4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4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4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3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3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3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3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3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3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3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3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3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3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3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3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3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3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3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3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3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3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3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3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3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3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3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3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3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40"/>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40"/>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61" name="Google Shape;61;p40"/>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2" name="Google Shape;62;p4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4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4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41"/>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41"/>
          <p:cNvSpPr/>
          <p:nvPr>
            <p:ph idx="2" type="pic"/>
          </p:nvPr>
        </p:nvSpPr>
        <p:spPr>
          <a:xfrm>
            <a:off x="1792288" y="612775"/>
            <a:ext cx="5486400" cy="4114800"/>
          </a:xfrm>
          <a:prstGeom prst="rect">
            <a:avLst/>
          </a:prstGeom>
          <a:noFill/>
          <a:ln>
            <a:noFill/>
          </a:ln>
        </p:spPr>
      </p:sp>
      <p:sp>
        <p:nvSpPr>
          <p:cNvPr id="68" name="Google Shape;68;p41"/>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9" name="Google Shape;69;p4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4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4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3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3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3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txBox="1"/>
          <p:nvPr>
            <p:ph type="ctrTitle"/>
          </p:nvPr>
        </p:nvSpPr>
        <p:spPr>
          <a:xfrm>
            <a:off x="685800" y="484187"/>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6000"/>
              <a:buFont typeface="Calibri"/>
              <a:buNone/>
            </a:pPr>
            <a:r>
              <a:rPr b="1" lang="en-GB" sz="5000"/>
              <a:t>UNIQUE работилница</a:t>
            </a:r>
            <a:endParaRPr b="1" sz="5000"/>
          </a:p>
        </p:txBody>
      </p:sp>
      <p:sp>
        <p:nvSpPr>
          <p:cNvPr id="90" name="Google Shape;90;p1"/>
          <p:cNvSpPr txBox="1"/>
          <p:nvPr>
            <p:ph idx="1" type="subTitle"/>
          </p:nvPr>
        </p:nvSpPr>
        <p:spPr>
          <a:xfrm>
            <a:off x="1485900" y="3054888"/>
            <a:ext cx="6400800" cy="1752600"/>
          </a:xfrm>
          <a:prstGeom prst="rect">
            <a:avLst/>
          </a:prstGeom>
          <a:noFill/>
          <a:ln>
            <a:noFill/>
          </a:ln>
        </p:spPr>
        <p:txBody>
          <a:bodyPr anchorCtr="0" anchor="t" bIns="45700" lIns="91425" spcFirstLastPara="1" rIns="91425" wrap="square" tIns="45700">
            <a:normAutofit lnSpcReduction="20000"/>
          </a:bodyPr>
          <a:lstStyle/>
          <a:p>
            <a:pPr indent="0" lvl="0" marL="0" rtl="0" algn="ctr">
              <a:lnSpc>
                <a:spcPct val="100000"/>
              </a:lnSpc>
              <a:spcBef>
                <a:spcPts val="0"/>
              </a:spcBef>
              <a:spcAft>
                <a:spcPts val="0"/>
              </a:spcAft>
              <a:buClr>
                <a:srgbClr val="888888"/>
              </a:buClr>
              <a:buSzPts val="3200"/>
              <a:buNone/>
            </a:pPr>
            <a:r>
              <a:rPr lang="en-GB"/>
              <a:t>Еднодневно обучение за приобщаване на ЛГБТИК+ в обучителни институции и организации </a:t>
            </a:r>
            <a:endParaRPr/>
          </a:p>
        </p:txBody>
      </p:sp>
      <p:pic>
        <p:nvPicPr>
          <p:cNvPr id="91" name="Google Shape;91;p1"/>
          <p:cNvPicPr preferRelativeResize="0"/>
          <p:nvPr/>
        </p:nvPicPr>
        <p:blipFill rotWithShape="1">
          <a:blip r:embed="rId3">
            <a:alphaModFix/>
          </a:blip>
          <a:srcRect b="0" l="0" r="0" t="0"/>
          <a:stretch/>
        </p:blipFill>
        <p:spPr>
          <a:xfrm>
            <a:off x="7886700" y="6173788"/>
            <a:ext cx="1143000" cy="400050"/>
          </a:xfrm>
          <a:prstGeom prst="rect">
            <a:avLst/>
          </a:prstGeom>
          <a:noFill/>
          <a:ln>
            <a:noFill/>
          </a:ln>
        </p:spPr>
      </p:pic>
      <p:sp>
        <p:nvSpPr>
          <p:cNvPr id="92" name="Google Shape;92;p1"/>
          <p:cNvSpPr txBox="1"/>
          <p:nvPr/>
        </p:nvSpPr>
        <p:spPr>
          <a:xfrm>
            <a:off x="0" y="5465902"/>
            <a:ext cx="91440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GB" sz="1000" u="none" cap="none" strike="noStrike">
                <a:solidFill>
                  <a:schemeClr val="dk1"/>
                </a:solidFill>
                <a:latin typeface="Calibri"/>
                <a:ea typeface="Calibri"/>
                <a:cs typeface="Calibri"/>
                <a:sym typeface="Calibri"/>
              </a:rPr>
              <a:t>“UNIQUE” - Erasmus+ Project Nr.: 2023-1-DE02-KA220-000155982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GB"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b="0" i="0" sz="1400" u="none" cap="none" strike="noStrike">
              <a:solidFill>
                <a:srgbClr val="000000"/>
              </a:solidFill>
              <a:latin typeface="Arial"/>
              <a:ea typeface="Arial"/>
              <a:cs typeface="Arial"/>
              <a:sym typeface="Arial"/>
            </a:endParaRPr>
          </a:p>
        </p:txBody>
      </p:sp>
      <p:pic>
        <p:nvPicPr>
          <p:cNvPr id="93" name="Google Shape;93;p1" title="description-2.png"/>
          <p:cNvPicPr preferRelativeResize="0"/>
          <p:nvPr/>
        </p:nvPicPr>
        <p:blipFill rotWithShape="1">
          <a:blip r:embed="rId4">
            <a:alphaModFix/>
          </a:blip>
          <a:srcRect b="0" l="0" r="0" t="0"/>
          <a:stretch/>
        </p:blipFill>
        <p:spPr>
          <a:xfrm>
            <a:off x="3397600" y="1518225"/>
            <a:ext cx="2457001" cy="21376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10"/>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Примери в обучението</a:t>
            </a:r>
            <a:endParaRPr sz="4000"/>
          </a:p>
        </p:txBody>
      </p:sp>
      <p:sp>
        <p:nvSpPr>
          <p:cNvPr id="160" name="Google Shape;160;p10"/>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100000"/>
              </a:lnSpc>
              <a:spcBef>
                <a:spcPts val="0"/>
              </a:spcBef>
              <a:spcAft>
                <a:spcPts val="0"/>
              </a:spcAft>
              <a:buClr>
                <a:srgbClr val="888888"/>
              </a:buClr>
              <a:buSzPts val="3200"/>
              <a:buNone/>
            </a:pPr>
            <a:r>
              <a:rPr lang="en-GB">
                <a:solidFill>
                  <a:srgbClr val="888888"/>
                </a:solidFill>
              </a:rPr>
              <a:t>• Раса, класа, джендър, секс</a:t>
            </a:r>
            <a:r>
              <a:rPr lang="en-GB"/>
              <a:t>уалност </a:t>
            </a:r>
            <a:endParaRPr/>
          </a:p>
          <a:p>
            <a:pPr indent="0" lvl="0" marL="0" rtl="0" algn="l">
              <a:lnSpc>
                <a:spcPct val="100000"/>
              </a:lnSpc>
              <a:spcBef>
                <a:spcPts val="0"/>
              </a:spcBef>
              <a:spcAft>
                <a:spcPts val="0"/>
              </a:spcAft>
              <a:buClr>
                <a:srgbClr val="888888"/>
              </a:buClr>
              <a:buSzPts val="3200"/>
              <a:buNone/>
            </a:pPr>
            <a:r>
              <a:rPr lang="en-GB">
                <a:solidFill>
                  <a:srgbClr val="888888"/>
                </a:solidFill>
              </a:rPr>
              <a:t>• </a:t>
            </a:r>
            <a:r>
              <a:rPr lang="en-GB"/>
              <a:t>Примери от живия </a:t>
            </a:r>
            <a:endParaRPr/>
          </a:p>
          <a:p>
            <a:pPr indent="0" lvl="0" marL="0" rtl="0" algn="l">
              <a:lnSpc>
                <a:spcPct val="100000"/>
              </a:lnSpc>
              <a:spcBef>
                <a:spcPts val="0"/>
              </a:spcBef>
              <a:spcAft>
                <a:spcPts val="0"/>
              </a:spcAft>
              <a:buClr>
                <a:srgbClr val="888888"/>
              </a:buClr>
              <a:buSzPts val="3200"/>
              <a:buNone/>
            </a:pPr>
            <a:r>
              <a:rPr lang="en-GB"/>
              <a:t>живот</a:t>
            </a:r>
            <a:endParaRPr/>
          </a:p>
        </p:txBody>
      </p:sp>
      <p:pic>
        <p:nvPicPr>
          <p:cNvPr id="161" name="Google Shape;161;p10" title="books.png"/>
          <p:cNvPicPr preferRelativeResize="0"/>
          <p:nvPr/>
        </p:nvPicPr>
        <p:blipFill rotWithShape="1">
          <a:blip r:embed="rId3">
            <a:alphaModFix/>
          </a:blip>
          <a:srcRect b="0" l="0" r="0" t="0"/>
          <a:stretch/>
        </p:blipFill>
        <p:spPr>
          <a:xfrm>
            <a:off x="5892498" y="3516275"/>
            <a:ext cx="2565701" cy="23604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1"/>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Правни и социлани предизвикателства</a:t>
            </a:r>
            <a:endParaRPr sz="4000"/>
          </a:p>
        </p:txBody>
      </p:sp>
      <p:sp>
        <p:nvSpPr>
          <p:cNvPr id="168" name="Google Shape;168;p11"/>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Специфики в разликите в различните държави </a:t>
            </a:r>
            <a:endParaRPr>
              <a:solidFill>
                <a:srgbClr val="888888"/>
              </a:solidFill>
            </a:endParaRPr>
          </a:p>
          <a:p>
            <a:pPr indent="0" lvl="0" marL="0" rtl="0" algn="l">
              <a:lnSpc>
                <a:spcPct val="100000"/>
              </a:lnSpc>
              <a:spcBef>
                <a:spcPts val="0"/>
              </a:spcBef>
              <a:spcAft>
                <a:spcPts val="0"/>
              </a:spcAft>
              <a:buClr>
                <a:srgbClr val="888888"/>
              </a:buClr>
              <a:buSzPts val="3200"/>
              <a:buNone/>
            </a:pPr>
            <a:r>
              <a:rPr lang="en-GB">
                <a:solidFill>
                  <a:srgbClr val="888888"/>
                </a:solidFill>
              </a:rPr>
              <a:t>• Достъп </a:t>
            </a:r>
            <a:r>
              <a:rPr lang="en-GB"/>
              <a:t>и представителство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2"/>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Емпатия и Представителство</a:t>
            </a:r>
            <a:endParaRPr sz="4000"/>
          </a:p>
        </p:txBody>
      </p:sp>
      <p:sp>
        <p:nvSpPr>
          <p:cNvPr id="175" name="Google Shape;175;p12"/>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100000"/>
              </a:lnSpc>
              <a:spcBef>
                <a:spcPts val="0"/>
              </a:spcBef>
              <a:spcAft>
                <a:spcPts val="0"/>
              </a:spcAft>
              <a:buClr>
                <a:srgbClr val="888888"/>
              </a:buClr>
              <a:buSzPts val="3200"/>
              <a:buNone/>
            </a:pPr>
            <a:r>
              <a:rPr lang="en-GB">
                <a:solidFill>
                  <a:srgbClr val="888888"/>
                </a:solidFill>
              </a:rPr>
              <a:t>• Роля на емпатията </a:t>
            </a:r>
            <a:r>
              <a:rPr lang="en-GB"/>
              <a:t>в обучението </a:t>
            </a:r>
            <a:endParaRPr/>
          </a:p>
          <a:p>
            <a:pPr indent="0" lvl="0" marL="0" rtl="0" algn="l">
              <a:lnSpc>
                <a:spcPct val="100000"/>
              </a:lnSpc>
              <a:spcBef>
                <a:spcPts val="0"/>
              </a:spcBef>
              <a:spcAft>
                <a:spcPts val="0"/>
              </a:spcAft>
              <a:buClr>
                <a:srgbClr val="888888"/>
              </a:buClr>
              <a:buSzPts val="3200"/>
              <a:buNone/>
            </a:pPr>
            <a:r>
              <a:rPr lang="en-GB">
                <a:solidFill>
                  <a:srgbClr val="888888"/>
                </a:solidFill>
              </a:rPr>
              <a:t>• Представителство в </a:t>
            </a:r>
            <a:endParaRPr>
              <a:solidFill>
                <a:srgbClr val="888888"/>
              </a:solidFill>
            </a:endParaRPr>
          </a:p>
          <a:p>
            <a:pPr indent="0" lvl="0" marL="0" rtl="0" algn="l">
              <a:lnSpc>
                <a:spcPct val="100000"/>
              </a:lnSpc>
              <a:spcBef>
                <a:spcPts val="0"/>
              </a:spcBef>
              <a:spcAft>
                <a:spcPts val="0"/>
              </a:spcAft>
              <a:buClr>
                <a:srgbClr val="888888"/>
              </a:buClr>
              <a:buSzPts val="3200"/>
              <a:buNone/>
            </a:pPr>
            <a:r>
              <a:rPr lang="en-GB">
                <a:solidFill>
                  <a:srgbClr val="888888"/>
                </a:solidFill>
              </a:rPr>
              <a:t>учебната програма</a:t>
            </a:r>
            <a:endParaRPr/>
          </a:p>
        </p:txBody>
      </p:sp>
      <p:pic>
        <p:nvPicPr>
          <p:cNvPr id="176" name="Google Shape;176;p12" title="idea.png"/>
          <p:cNvPicPr preferRelativeResize="0"/>
          <p:nvPr/>
        </p:nvPicPr>
        <p:blipFill rotWithShape="1">
          <a:blip r:embed="rId3">
            <a:alphaModFix/>
          </a:blip>
          <a:srcRect b="0" l="0" r="0" t="0"/>
          <a:stretch/>
        </p:blipFill>
        <p:spPr>
          <a:xfrm>
            <a:off x="6462875" y="3324300"/>
            <a:ext cx="2869175" cy="26396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1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Инструменти за практика на пресеченостите </a:t>
            </a:r>
            <a:endParaRPr sz="4000"/>
          </a:p>
        </p:txBody>
      </p:sp>
      <p:sp>
        <p:nvSpPr>
          <p:cNvPr id="183" name="Google Shape;183;p13"/>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Инструмент за самооценка </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t>
            </a:r>
            <a:r>
              <a:rPr lang="en-GB"/>
              <a:t>Адаптиране на учебната програма и практиката</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14"/>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0000"/>
              <a:buFont typeface="Calibri"/>
              <a:buNone/>
            </a:pPr>
            <a:r>
              <a:rPr b="1" lang="en-GB" sz="4000"/>
              <a:t>3. Създаване на приобщаваща обучителна среда </a:t>
            </a:r>
            <a:endParaRPr sz="4000"/>
          </a:p>
        </p:txBody>
      </p:sp>
      <p:pic>
        <p:nvPicPr>
          <p:cNvPr id="190" name="Google Shape;190;p14" title="pathwayjpg.jpg"/>
          <p:cNvPicPr preferRelativeResize="0"/>
          <p:nvPr/>
        </p:nvPicPr>
        <p:blipFill rotWithShape="1">
          <a:blip r:embed="rId3">
            <a:alphaModFix/>
          </a:blip>
          <a:srcRect b="0" l="0" r="0" t="0"/>
          <a:stretch/>
        </p:blipFill>
        <p:spPr>
          <a:xfrm>
            <a:off x="1253950" y="2449575"/>
            <a:ext cx="6904099" cy="33922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5"/>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Дефиниране на приобщаване</a:t>
            </a:r>
            <a:endParaRPr sz="4000"/>
          </a:p>
        </p:txBody>
      </p:sp>
      <p:sp>
        <p:nvSpPr>
          <p:cNvPr id="197" name="Google Shape;197;p15"/>
          <p:cNvSpPr txBox="1"/>
          <p:nvPr>
            <p:ph idx="1" type="subTitle"/>
          </p:nvPr>
        </p:nvSpPr>
        <p:spPr>
          <a:xfrm>
            <a:off x="1371599" y="2743200"/>
            <a:ext cx="6882063"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t>• Приобщаване срещу Интеграция срещу Асимилация</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6"/>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Приобщаващи Обучителни стратегии </a:t>
            </a:r>
            <a:endParaRPr sz="4000"/>
          </a:p>
        </p:txBody>
      </p:sp>
      <p:sp>
        <p:nvSpPr>
          <p:cNvPr id="204" name="Google Shape;204;p16"/>
          <p:cNvSpPr txBox="1"/>
          <p:nvPr>
            <p:ph idx="1" type="subTitle"/>
          </p:nvPr>
        </p:nvSpPr>
        <p:spPr>
          <a:xfrm>
            <a:off x="1371600" y="2751925"/>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Рефлективно </a:t>
            </a:r>
            <a:r>
              <a:rPr lang="en-GB"/>
              <a:t>преподаване </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Достъпни материали </a:t>
            </a:r>
            <a:endParaRPr/>
          </a:p>
        </p:txBody>
      </p:sp>
      <p:pic>
        <p:nvPicPr>
          <p:cNvPr id="205" name="Google Shape;205;p16" title="wrong.png"/>
          <p:cNvPicPr preferRelativeResize="0"/>
          <p:nvPr/>
        </p:nvPicPr>
        <p:blipFill rotWithShape="1">
          <a:blip r:embed="rId3">
            <a:alphaModFix/>
          </a:blip>
          <a:srcRect b="0" l="0" r="0" t="0"/>
          <a:stretch/>
        </p:blipFill>
        <p:spPr>
          <a:xfrm>
            <a:off x="5844750" y="2826975"/>
            <a:ext cx="2918850" cy="29188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17"/>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Защитени пространства</a:t>
            </a:r>
            <a:endParaRPr sz="4000"/>
          </a:p>
        </p:txBody>
      </p:sp>
      <p:sp>
        <p:nvSpPr>
          <p:cNvPr id="212" name="Google Shape;212;p17"/>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a:t>
            </a:r>
            <a:r>
              <a:rPr lang="en-GB"/>
              <a:t>Какво прави едно пространство защитено</a:t>
            </a:r>
            <a:r>
              <a:rPr lang="en-GB">
                <a:solidFill>
                  <a:srgbClr val="888888"/>
                </a:solidFill>
              </a:rPr>
              <a:t>?</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Примери от практиката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18"/>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Оценка на нуждите</a:t>
            </a:r>
            <a:endParaRPr sz="4000"/>
          </a:p>
        </p:txBody>
      </p:sp>
      <p:sp>
        <p:nvSpPr>
          <p:cNvPr id="219" name="Google Shape;219;p18"/>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a:t>
            </a:r>
            <a:r>
              <a:rPr lang="en-GB"/>
              <a:t>Проучвания и наблюдения</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t>
            </a:r>
            <a:r>
              <a:rPr lang="en-GB"/>
              <a:t>Събиране на обратна връзка</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19"/>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Овластяване и съюзничество</a:t>
            </a:r>
            <a:endParaRPr sz="4000"/>
          </a:p>
        </p:txBody>
      </p:sp>
      <p:sp>
        <p:nvSpPr>
          <p:cNvPr id="226" name="Google Shape;226;p19"/>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Подкрепа на всички уча</a:t>
            </a:r>
            <a:r>
              <a:rPr lang="en-GB"/>
              <a:t>щи </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t>
            </a:r>
            <a:r>
              <a:rPr lang="en-GB"/>
              <a:t>Да станеш съюзник</a:t>
            </a:r>
            <a:endParaRPr/>
          </a:p>
        </p:txBody>
      </p:sp>
      <p:pic>
        <p:nvPicPr>
          <p:cNvPr id="227" name="Google Shape;227;p19" title="correct.png"/>
          <p:cNvPicPr preferRelativeResize="0"/>
          <p:nvPr/>
        </p:nvPicPr>
        <p:blipFill rotWithShape="1">
          <a:blip r:embed="rId3">
            <a:alphaModFix/>
          </a:blip>
          <a:srcRect b="0" l="0" r="0" t="0"/>
          <a:stretch/>
        </p:blipFill>
        <p:spPr>
          <a:xfrm>
            <a:off x="5914725" y="2966575"/>
            <a:ext cx="2982975" cy="27443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
          <p:cNvSpPr txBox="1"/>
          <p:nvPr>
            <p:ph type="ctrTitle"/>
          </p:nvPr>
        </p:nvSpPr>
        <p:spPr>
          <a:xfrm>
            <a:off x="685800" y="839508"/>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sz="4000"/>
              <a:t>1. Разбиране на ЛГБТИК+ идентичности</a:t>
            </a:r>
            <a:endParaRPr sz="4000"/>
          </a:p>
        </p:txBody>
      </p:sp>
      <p:pic>
        <p:nvPicPr>
          <p:cNvPr id="100" name="Google Shape;100;p2" title="modul_1.png"/>
          <p:cNvPicPr preferRelativeResize="0"/>
          <p:nvPr/>
        </p:nvPicPr>
        <p:blipFill rotWithShape="1">
          <a:blip r:embed="rId3">
            <a:alphaModFix/>
          </a:blip>
          <a:srcRect b="0" l="0" r="0" t="0"/>
          <a:stretch/>
        </p:blipFill>
        <p:spPr>
          <a:xfrm>
            <a:off x="1457100" y="2408150"/>
            <a:ext cx="6613300" cy="33727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20"/>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110000"/>
              <a:buFont typeface="Calibri"/>
              <a:buNone/>
            </a:pPr>
            <a:r>
              <a:rPr b="1" lang="en-GB" sz="4000"/>
              <a:t>4. Управление на класната стая и Разрешаване на конфликти</a:t>
            </a:r>
            <a:endParaRPr sz="4000"/>
          </a:p>
        </p:txBody>
      </p:sp>
      <p:pic>
        <p:nvPicPr>
          <p:cNvPr id="234" name="Google Shape;234;p20" title="modul_4_2.png"/>
          <p:cNvPicPr preferRelativeResize="0"/>
          <p:nvPr/>
        </p:nvPicPr>
        <p:blipFill rotWithShape="1">
          <a:blip r:embed="rId3">
            <a:alphaModFix/>
          </a:blip>
          <a:srcRect b="0" l="0" r="0" t="0"/>
          <a:stretch/>
        </p:blipFill>
        <p:spPr>
          <a:xfrm>
            <a:off x="76200" y="2747445"/>
            <a:ext cx="8839200" cy="226283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21"/>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Стратегии за превенция на конфликти</a:t>
            </a:r>
            <a:endParaRPr sz="4000"/>
          </a:p>
        </p:txBody>
      </p:sp>
      <p:sp>
        <p:nvSpPr>
          <p:cNvPr id="241" name="Google Shape;241;p21"/>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100000"/>
              </a:lnSpc>
              <a:spcBef>
                <a:spcPts val="0"/>
              </a:spcBef>
              <a:spcAft>
                <a:spcPts val="0"/>
              </a:spcAft>
              <a:buClr>
                <a:srgbClr val="888888"/>
              </a:buClr>
              <a:buSzPts val="3200"/>
              <a:buNone/>
            </a:pPr>
            <a:r>
              <a:rPr lang="en-GB">
                <a:solidFill>
                  <a:srgbClr val="888888"/>
                </a:solidFill>
              </a:rPr>
              <a:t>• Про</a:t>
            </a:r>
            <a:r>
              <a:rPr lang="en-GB"/>
              <a:t>активно изграждане на култура </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t>
            </a:r>
            <a:r>
              <a:rPr lang="en-GB"/>
              <a:t>Приобщаваща обучителна програма</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2"/>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Справяне с дискриминация</a:t>
            </a:r>
            <a:endParaRPr sz="4000"/>
          </a:p>
        </p:txBody>
      </p:sp>
      <p:sp>
        <p:nvSpPr>
          <p:cNvPr id="248" name="Google Shape;248;p22"/>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Навременн</a:t>
            </a:r>
            <a:r>
              <a:rPr lang="en-GB"/>
              <a:t>о а</a:t>
            </a:r>
            <a:r>
              <a:rPr lang="en-GB">
                <a:solidFill>
                  <a:srgbClr val="888888"/>
                </a:solidFill>
              </a:rPr>
              <a:t>дресиране на инциденти</a:t>
            </a:r>
            <a:endParaRPr/>
          </a:p>
          <a:p>
            <a:pPr indent="0" lvl="0" marL="0" rtl="0" algn="l">
              <a:lnSpc>
                <a:spcPct val="100000"/>
              </a:lnSpc>
              <a:spcBef>
                <a:spcPts val="0"/>
              </a:spcBef>
              <a:spcAft>
                <a:spcPts val="0"/>
              </a:spcAft>
              <a:buClr>
                <a:srgbClr val="888888"/>
              </a:buClr>
              <a:buSzPts val="3200"/>
              <a:buNone/>
            </a:pPr>
            <a:r>
              <a:rPr lang="en-GB">
                <a:solidFill>
                  <a:srgbClr val="888888"/>
                </a:solidFill>
              </a:rPr>
              <a:t>• </a:t>
            </a:r>
            <a:r>
              <a:rPr lang="en-GB"/>
              <a:t>Институционален отговор</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2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Подкрепа на преживелите тормоз</a:t>
            </a:r>
            <a:endParaRPr sz="4000"/>
          </a:p>
        </p:txBody>
      </p:sp>
      <p:sp>
        <p:nvSpPr>
          <p:cNvPr id="255" name="Google Shape;255;p23"/>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Емоционалн подкрепа </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t>
            </a:r>
            <a:r>
              <a:rPr lang="en-GB"/>
              <a:t>Процеси на възстановяване</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4"/>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Справяне с извършителите на тормоз</a:t>
            </a:r>
            <a:endParaRPr sz="4000"/>
          </a:p>
        </p:txBody>
      </p:sp>
      <p:sp>
        <p:nvSpPr>
          <p:cNvPr id="262" name="Google Shape;262;p24"/>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Обра</a:t>
            </a:r>
            <a:r>
              <a:rPr lang="en-GB"/>
              <a:t>з</a:t>
            </a:r>
            <a:r>
              <a:rPr lang="en-GB">
                <a:solidFill>
                  <a:srgbClr val="888888"/>
                </a:solidFill>
              </a:rPr>
              <a:t>ователни отговори </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t>
            </a:r>
            <a:r>
              <a:rPr lang="en-GB"/>
              <a:t>Възстановителни практики</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5"/>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Институционална политика и подкрепа</a:t>
            </a:r>
            <a:endParaRPr sz="4000"/>
          </a:p>
        </p:txBody>
      </p:sp>
      <p:sp>
        <p:nvSpPr>
          <p:cNvPr id="269" name="Google Shape;269;p25"/>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a:t>
            </a:r>
            <a:r>
              <a:rPr lang="en-GB"/>
              <a:t>Рамки на политики</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t>
            </a:r>
            <a:r>
              <a:rPr lang="en-GB"/>
              <a:t>Роля на лидерството</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6"/>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sz="4000"/>
              <a:t>5. Наръчник за Посланици на Многообразие</a:t>
            </a:r>
            <a:endParaRPr sz="4000"/>
          </a:p>
        </p:txBody>
      </p:sp>
      <p:pic>
        <p:nvPicPr>
          <p:cNvPr id="276" name="Google Shape;276;p26" title="extra_materials.png"/>
          <p:cNvPicPr preferRelativeResize="0"/>
          <p:nvPr/>
        </p:nvPicPr>
        <p:blipFill rotWithShape="1">
          <a:blip r:embed="rId3">
            <a:alphaModFix/>
          </a:blip>
          <a:srcRect b="0" l="0" r="0" t="0"/>
          <a:stretch/>
        </p:blipFill>
        <p:spPr>
          <a:xfrm>
            <a:off x="2696575" y="2534275"/>
            <a:ext cx="3750850" cy="34507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7"/>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Преглед на наръчника</a:t>
            </a:r>
            <a:endParaRPr sz="4000"/>
          </a:p>
        </p:txBody>
      </p:sp>
      <p:sp>
        <p:nvSpPr>
          <p:cNvPr id="283" name="Google Shape;283;p27"/>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t>• Комуникации</a:t>
            </a:r>
            <a:endParaRPr/>
          </a:p>
          <a:p>
            <a:pPr indent="0" lvl="0" marL="0" rtl="0" algn="l">
              <a:lnSpc>
                <a:spcPct val="100000"/>
              </a:lnSpc>
              <a:spcBef>
                <a:spcPts val="640"/>
              </a:spcBef>
              <a:spcAft>
                <a:spcPts val="0"/>
              </a:spcAft>
              <a:buClr>
                <a:srgbClr val="888888"/>
              </a:buClr>
              <a:buSzPts val="3200"/>
              <a:buNone/>
            </a:pPr>
            <a:r>
              <a:rPr lang="en-GB"/>
              <a:t>• Доставка на обучение</a:t>
            </a:r>
            <a:endParaRPr/>
          </a:p>
          <a:p>
            <a:pPr indent="0" lvl="0" marL="0" rtl="0" algn="l">
              <a:lnSpc>
                <a:spcPct val="100000"/>
              </a:lnSpc>
              <a:spcBef>
                <a:spcPts val="640"/>
              </a:spcBef>
              <a:spcAft>
                <a:spcPts val="0"/>
              </a:spcAft>
              <a:buClr>
                <a:srgbClr val="888888"/>
              </a:buClr>
              <a:buSzPts val="3200"/>
              <a:buNone/>
            </a:pPr>
            <a:r>
              <a:rPr lang="en-GB"/>
              <a:t>• Организационна стратегия</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28"/>
          <p:cNvSpPr txBox="1"/>
          <p:nvPr>
            <p:ph type="ctrTitle"/>
          </p:nvPr>
        </p:nvSpPr>
        <p:spPr>
          <a:xfrm>
            <a:off x="685800" y="810895"/>
            <a:ext cx="7772400" cy="14700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Комуникационни инструменти</a:t>
            </a:r>
            <a:endParaRPr sz="4000"/>
          </a:p>
        </p:txBody>
      </p:sp>
      <p:sp>
        <p:nvSpPr>
          <p:cNvPr id="290" name="Google Shape;290;p28"/>
          <p:cNvSpPr txBox="1"/>
          <p:nvPr>
            <p:ph idx="1" type="subTitle"/>
          </p:nvPr>
        </p:nvSpPr>
        <p:spPr>
          <a:xfrm>
            <a:off x="1371600" y="2743199"/>
            <a:ext cx="6400800" cy="2657475"/>
          </a:xfrm>
          <a:prstGeom prst="rect">
            <a:avLst/>
          </a:prstGeom>
          <a:noFill/>
          <a:ln>
            <a:noFill/>
          </a:ln>
        </p:spPr>
        <p:txBody>
          <a:bodyPr anchorCtr="0" anchor="t" bIns="45700" lIns="91425" spcFirstLastPara="1" rIns="91425" wrap="square" tIns="45700">
            <a:normAutofit fontScale="62500" lnSpcReduction="20000"/>
          </a:bodyPr>
          <a:lstStyle/>
          <a:p>
            <a:pPr indent="-421005" lvl="0" marL="457200" rtl="0" algn="l">
              <a:lnSpc>
                <a:spcPct val="100000"/>
              </a:lnSpc>
              <a:spcBef>
                <a:spcPts val="0"/>
              </a:spcBef>
              <a:spcAft>
                <a:spcPts val="0"/>
              </a:spcAft>
              <a:buClr>
                <a:srgbClr val="888888"/>
              </a:buClr>
              <a:buSzPct val="100000"/>
              <a:buFont typeface="Arial"/>
              <a:buChar char="•"/>
            </a:pPr>
            <a:r>
              <a:rPr lang="en-GB" sz="3800"/>
              <a:t>Ръководство за комуниакция</a:t>
            </a:r>
            <a:endParaRPr/>
          </a:p>
          <a:p>
            <a:pPr indent="-421005" lvl="0" marL="457200" rtl="0" algn="l">
              <a:lnSpc>
                <a:spcPct val="100000"/>
              </a:lnSpc>
              <a:spcBef>
                <a:spcPts val="589"/>
              </a:spcBef>
              <a:spcAft>
                <a:spcPts val="0"/>
              </a:spcAft>
              <a:buClr>
                <a:srgbClr val="888888"/>
              </a:buClr>
              <a:buSzPct val="100000"/>
              <a:buFont typeface="Arial"/>
              <a:buChar char="•"/>
            </a:pPr>
            <a:r>
              <a:rPr lang="en-GB" sz="3800"/>
              <a:t>Общ визуален дизайн</a:t>
            </a:r>
            <a:endParaRPr/>
          </a:p>
          <a:p>
            <a:pPr indent="-421005" lvl="0" marL="457200" rtl="0" algn="l">
              <a:lnSpc>
                <a:spcPct val="100000"/>
              </a:lnSpc>
              <a:spcBef>
                <a:spcPts val="589"/>
              </a:spcBef>
              <a:spcAft>
                <a:spcPts val="0"/>
              </a:spcAft>
              <a:buClr>
                <a:srgbClr val="888888"/>
              </a:buClr>
              <a:buSzPct val="100000"/>
              <a:buFont typeface="Arial"/>
              <a:buChar char="•"/>
            </a:pPr>
            <a:r>
              <a:rPr lang="en-GB" sz="3800"/>
              <a:t>Постер </a:t>
            </a:r>
            <a:endParaRPr/>
          </a:p>
          <a:p>
            <a:pPr indent="-421005" lvl="0" marL="457200" rtl="0" algn="l">
              <a:lnSpc>
                <a:spcPct val="100000"/>
              </a:lnSpc>
              <a:spcBef>
                <a:spcPts val="589"/>
              </a:spcBef>
              <a:spcAft>
                <a:spcPts val="0"/>
              </a:spcAft>
              <a:buClr>
                <a:srgbClr val="888888"/>
              </a:buClr>
              <a:buSzPct val="100000"/>
              <a:buFont typeface="Arial"/>
              <a:buChar char="•"/>
            </a:pPr>
            <a:r>
              <a:rPr lang="en-GB" sz="3800"/>
              <a:t>Точки на разговор</a:t>
            </a:r>
            <a:endParaRPr/>
          </a:p>
          <a:p>
            <a:pPr indent="-421005" lvl="0" marL="457200" rtl="0" algn="l">
              <a:lnSpc>
                <a:spcPct val="100000"/>
              </a:lnSpc>
              <a:spcBef>
                <a:spcPts val="589"/>
              </a:spcBef>
              <a:spcAft>
                <a:spcPts val="0"/>
              </a:spcAft>
              <a:buClr>
                <a:srgbClr val="888888"/>
              </a:buClr>
              <a:buSzPct val="100000"/>
              <a:buFont typeface="Arial"/>
              <a:buChar char="•"/>
            </a:pPr>
            <a:r>
              <a:rPr lang="en-GB" sz="3800"/>
              <a:t>Видео за онлайн пост</a:t>
            </a:r>
            <a:endParaRPr/>
          </a:p>
          <a:p>
            <a:pPr indent="-421005" lvl="0" marL="457200" rtl="0" algn="l">
              <a:lnSpc>
                <a:spcPct val="100000"/>
              </a:lnSpc>
              <a:spcBef>
                <a:spcPts val="589"/>
              </a:spcBef>
              <a:spcAft>
                <a:spcPts val="0"/>
              </a:spcAft>
              <a:buClr>
                <a:srgbClr val="888888"/>
              </a:buClr>
              <a:buSzPct val="100000"/>
              <a:buFont typeface="Arial"/>
              <a:buChar char="•"/>
            </a:pPr>
            <a:r>
              <a:rPr lang="en-GB" sz="3800"/>
              <a:t>Пример за прес рилийз</a:t>
            </a:r>
            <a:endParaRPr/>
          </a:p>
          <a:p>
            <a:pPr indent="0" lvl="0" marL="0" rtl="0" algn="l">
              <a:lnSpc>
                <a:spcPct val="100000"/>
              </a:lnSpc>
              <a:spcBef>
                <a:spcPts val="496"/>
              </a:spcBef>
              <a:spcAft>
                <a:spcPts val="0"/>
              </a:spcAft>
              <a:buClr>
                <a:srgbClr val="888888"/>
              </a:buClr>
              <a:buSzPct val="100000"/>
              <a:buNone/>
            </a:pPr>
            <a:r>
              <a:t/>
            </a:r>
            <a:endParaRPr>
              <a:solidFill>
                <a:srgbClr val="FF0000"/>
              </a:solidFill>
            </a:endParaRPr>
          </a:p>
        </p:txBody>
      </p:sp>
      <p:pic>
        <p:nvPicPr>
          <p:cNvPr id="291" name="Google Shape;291;p28" title="learner 2_sparkle_transparent.png"/>
          <p:cNvPicPr preferRelativeResize="0"/>
          <p:nvPr/>
        </p:nvPicPr>
        <p:blipFill rotWithShape="1">
          <a:blip r:embed="rId3">
            <a:alphaModFix/>
          </a:blip>
          <a:srcRect b="0" l="0" r="0" t="0"/>
          <a:stretch/>
        </p:blipFill>
        <p:spPr>
          <a:xfrm rot="-1077863">
            <a:off x="5751846" y="2411967"/>
            <a:ext cx="3080908" cy="308089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29"/>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Инструменти за обучението</a:t>
            </a:r>
            <a:endParaRPr sz="4000"/>
          </a:p>
        </p:txBody>
      </p:sp>
      <p:sp>
        <p:nvSpPr>
          <p:cNvPr id="298" name="Google Shape;298;p29"/>
          <p:cNvSpPr txBox="1"/>
          <p:nvPr>
            <p:ph idx="1" type="subTitle"/>
          </p:nvPr>
        </p:nvSpPr>
        <p:spPr>
          <a:xfrm>
            <a:off x="1113692" y="2414953"/>
            <a:ext cx="6400800" cy="3141785"/>
          </a:xfrm>
          <a:prstGeom prst="rect">
            <a:avLst/>
          </a:prstGeom>
          <a:noFill/>
          <a:ln>
            <a:noFill/>
          </a:ln>
        </p:spPr>
        <p:txBody>
          <a:bodyPr anchorCtr="0" anchor="t" bIns="45700" lIns="91425" spcFirstLastPara="1" rIns="91425" wrap="square" tIns="45700">
            <a:normAutofit fontScale="85000"/>
          </a:bodyPr>
          <a:lstStyle/>
          <a:p>
            <a:pPr indent="-457200" lvl="0" marL="457200" rtl="0" algn="l">
              <a:lnSpc>
                <a:spcPct val="100000"/>
              </a:lnSpc>
              <a:spcBef>
                <a:spcPts val="0"/>
              </a:spcBef>
              <a:spcAft>
                <a:spcPts val="0"/>
              </a:spcAft>
              <a:buClr>
                <a:srgbClr val="888888"/>
              </a:buClr>
              <a:buSzPct val="100000"/>
              <a:buFont typeface="Arial"/>
              <a:buChar char="•"/>
            </a:pPr>
            <a:r>
              <a:rPr lang="en-GB" sz="2900"/>
              <a:t>Покана за обучение</a:t>
            </a:r>
            <a:endParaRPr/>
          </a:p>
          <a:p>
            <a:pPr indent="-457200" lvl="0" marL="457200" rtl="0" algn="l">
              <a:lnSpc>
                <a:spcPct val="100000"/>
              </a:lnSpc>
              <a:spcBef>
                <a:spcPts val="493"/>
              </a:spcBef>
              <a:spcAft>
                <a:spcPts val="0"/>
              </a:spcAft>
              <a:buClr>
                <a:srgbClr val="888888"/>
              </a:buClr>
              <a:buSzPct val="100000"/>
              <a:buFont typeface="Arial"/>
              <a:buChar char="•"/>
            </a:pPr>
            <a:r>
              <a:rPr lang="en-GB" sz="2900"/>
              <a:t>Регистрационна форма</a:t>
            </a:r>
            <a:endParaRPr/>
          </a:p>
          <a:p>
            <a:pPr indent="-457200" lvl="0" marL="457200" rtl="0" algn="l">
              <a:lnSpc>
                <a:spcPct val="100000"/>
              </a:lnSpc>
              <a:spcBef>
                <a:spcPts val="493"/>
              </a:spcBef>
              <a:spcAft>
                <a:spcPts val="0"/>
              </a:spcAft>
              <a:buClr>
                <a:srgbClr val="888888"/>
              </a:buClr>
              <a:buSzPct val="100000"/>
              <a:buFont typeface="Arial"/>
              <a:buChar char="•"/>
            </a:pPr>
            <a:r>
              <a:rPr lang="en-GB" sz="2900"/>
              <a:t>Примерна програма на работилница </a:t>
            </a:r>
            <a:endParaRPr/>
          </a:p>
          <a:p>
            <a:pPr indent="-457200" lvl="0" marL="457200" rtl="0" algn="l">
              <a:lnSpc>
                <a:spcPct val="100000"/>
              </a:lnSpc>
              <a:spcBef>
                <a:spcPts val="493"/>
              </a:spcBef>
              <a:spcAft>
                <a:spcPts val="0"/>
              </a:spcAft>
              <a:buClr>
                <a:srgbClr val="888888"/>
              </a:buClr>
              <a:buSzPct val="100000"/>
              <a:buFont typeface="Arial"/>
              <a:buChar char="•"/>
            </a:pPr>
            <a:r>
              <a:rPr lang="en-GB" sz="2900"/>
              <a:t>Схема на работилница </a:t>
            </a:r>
            <a:endParaRPr/>
          </a:p>
          <a:p>
            <a:pPr indent="-457200" lvl="0" marL="457200" rtl="0" algn="l">
              <a:lnSpc>
                <a:spcPct val="100000"/>
              </a:lnSpc>
              <a:spcBef>
                <a:spcPts val="493"/>
              </a:spcBef>
              <a:spcAft>
                <a:spcPts val="0"/>
              </a:spcAft>
              <a:buClr>
                <a:srgbClr val="888888"/>
              </a:buClr>
              <a:buSzPct val="100000"/>
              <a:buFont typeface="Arial"/>
              <a:buChar char="•"/>
            </a:pPr>
            <a:r>
              <a:rPr lang="en-GB" sz="2900"/>
              <a:t>Презентация за работилница </a:t>
            </a:r>
            <a:endParaRPr sz="2900"/>
          </a:p>
          <a:p>
            <a:pPr indent="-457200" lvl="0" marL="457200" rtl="0" algn="l">
              <a:lnSpc>
                <a:spcPct val="100000"/>
              </a:lnSpc>
              <a:spcBef>
                <a:spcPts val="493"/>
              </a:spcBef>
              <a:spcAft>
                <a:spcPts val="0"/>
              </a:spcAft>
              <a:buClr>
                <a:srgbClr val="888888"/>
              </a:buClr>
              <a:buSzPct val="100000"/>
              <a:buFont typeface="Arial"/>
              <a:buChar char="•"/>
            </a:pPr>
            <a:r>
              <a:rPr lang="en-GB" sz="2900"/>
              <a:t>Въпросник за оценка</a:t>
            </a:r>
            <a:r>
              <a:rPr lang="en-GB" sz="2900"/>
              <a:t> / себе-оценка </a:t>
            </a:r>
            <a:endParaRPr/>
          </a:p>
          <a:p>
            <a:pPr indent="-457200" lvl="0" marL="457200" rtl="0" algn="l">
              <a:lnSpc>
                <a:spcPct val="100000"/>
              </a:lnSpc>
              <a:spcBef>
                <a:spcPts val="493"/>
              </a:spcBef>
              <a:spcAft>
                <a:spcPts val="0"/>
              </a:spcAft>
              <a:buClr>
                <a:srgbClr val="888888"/>
              </a:buClr>
              <a:buSzPct val="100000"/>
              <a:buFont typeface="Arial"/>
              <a:buChar char="•"/>
            </a:pPr>
            <a:r>
              <a:rPr lang="en-GB" sz="2900"/>
              <a:t>Сертификат за завършено обучение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3"/>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Ключови термини</a:t>
            </a:r>
            <a:endParaRPr sz="4000"/>
          </a:p>
        </p:txBody>
      </p:sp>
      <p:sp>
        <p:nvSpPr>
          <p:cNvPr id="107" name="Google Shape;107;p3"/>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100000"/>
              </a:lnSpc>
              <a:spcBef>
                <a:spcPts val="0"/>
              </a:spcBef>
              <a:spcAft>
                <a:spcPts val="0"/>
              </a:spcAft>
              <a:buClr>
                <a:srgbClr val="888888"/>
              </a:buClr>
              <a:buSzPct val="100000"/>
              <a:buNone/>
            </a:pPr>
            <a:r>
              <a:rPr lang="en-GB"/>
              <a:t>• ЛГБТИК+ </a:t>
            </a:r>
            <a:endParaRPr/>
          </a:p>
          <a:p>
            <a:pPr indent="0" lvl="0" marL="0" rtl="0" algn="l">
              <a:lnSpc>
                <a:spcPct val="100000"/>
              </a:lnSpc>
              <a:spcBef>
                <a:spcPts val="592"/>
              </a:spcBef>
              <a:spcAft>
                <a:spcPts val="0"/>
              </a:spcAft>
              <a:buClr>
                <a:srgbClr val="888888"/>
              </a:buClr>
              <a:buSzPct val="100000"/>
              <a:buNone/>
            </a:pPr>
            <a:r>
              <a:rPr lang="en-GB"/>
              <a:t>• Джендър и Пол</a:t>
            </a:r>
            <a:endParaRPr/>
          </a:p>
          <a:p>
            <a:pPr indent="0" lvl="0" marL="0" rtl="0" algn="l">
              <a:lnSpc>
                <a:spcPct val="100000"/>
              </a:lnSpc>
              <a:spcBef>
                <a:spcPts val="592"/>
              </a:spcBef>
              <a:spcAft>
                <a:spcPts val="0"/>
              </a:spcAft>
              <a:buClr>
                <a:srgbClr val="888888"/>
              </a:buClr>
              <a:buSzPct val="100000"/>
              <a:buNone/>
            </a:pPr>
            <a:r>
              <a:rPr lang="en-GB"/>
              <a:t>• Сексуална ориентация и Джендър идентичност</a:t>
            </a:r>
            <a:endParaRPr/>
          </a:p>
        </p:txBody>
      </p:sp>
      <p:pic>
        <p:nvPicPr>
          <p:cNvPr id="108" name="Google Shape;108;p3" title="description-1.png"/>
          <p:cNvPicPr preferRelativeResize="0"/>
          <p:nvPr/>
        </p:nvPicPr>
        <p:blipFill rotWithShape="1">
          <a:blip r:embed="rId3">
            <a:alphaModFix/>
          </a:blip>
          <a:srcRect b="0" l="0" r="0" t="0"/>
          <a:stretch/>
        </p:blipFill>
        <p:spPr>
          <a:xfrm rot="454766">
            <a:off x="-419642" y="4368525"/>
            <a:ext cx="2053935" cy="178694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0"/>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Инструменти за организационна стратегия</a:t>
            </a:r>
            <a:endParaRPr sz="4000"/>
          </a:p>
        </p:txBody>
      </p:sp>
      <p:sp>
        <p:nvSpPr>
          <p:cNvPr id="305" name="Google Shape;305;p30"/>
          <p:cNvSpPr txBox="1"/>
          <p:nvPr>
            <p:ph idx="1" type="subTitle"/>
          </p:nvPr>
        </p:nvSpPr>
        <p:spPr>
          <a:xfrm>
            <a:off x="1371600" y="2743200"/>
            <a:ext cx="7086600" cy="3173506"/>
          </a:xfrm>
          <a:prstGeom prst="rect">
            <a:avLst/>
          </a:prstGeom>
          <a:noFill/>
          <a:ln>
            <a:noFill/>
          </a:ln>
        </p:spPr>
        <p:txBody>
          <a:bodyPr anchorCtr="0" anchor="t" bIns="45700" lIns="91425" spcFirstLastPara="1" rIns="91425" wrap="square" tIns="45700">
            <a:normAutofit fontScale="92500" lnSpcReduction="20000"/>
          </a:bodyPr>
          <a:lstStyle/>
          <a:p>
            <a:pPr indent="-457231" lvl="0" marL="457200" rtl="0" algn="l">
              <a:lnSpc>
                <a:spcPct val="100000"/>
              </a:lnSpc>
              <a:spcBef>
                <a:spcPts val="0"/>
              </a:spcBef>
              <a:spcAft>
                <a:spcPts val="0"/>
              </a:spcAft>
              <a:buClr>
                <a:srgbClr val="888888"/>
              </a:buClr>
              <a:buSzPct val="100000"/>
              <a:buFont typeface="Arial"/>
              <a:buChar char="•"/>
            </a:pPr>
            <a:r>
              <a:rPr lang="en-GB" sz="2900"/>
              <a:t>Драфт на политики</a:t>
            </a:r>
            <a:endParaRPr/>
          </a:p>
          <a:p>
            <a:pPr indent="-457231" lvl="0" marL="457200" rtl="0" algn="l">
              <a:lnSpc>
                <a:spcPct val="100000"/>
              </a:lnSpc>
              <a:spcBef>
                <a:spcPts val="536"/>
              </a:spcBef>
              <a:spcAft>
                <a:spcPts val="0"/>
              </a:spcAft>
              <a:buClr>
                <a:srgbClr val="888888"/>
              </a:buClr>
              <a:buSzPct val="100000"/>
              <a:buFont typeface="Arial"/>
              <a:buChar char="•"/>
            </a:pPr>
            <a:r>
              <a:rPr lang="en-GB" sz="2900"/>
              <a:t>Профил на ключови лица включени в промяната </a:t>
            </a:r>
            <a:endParaRPr sz="2900"/>
          </a:p>
          <a:p>
            <a:pPr indent="-457231" lvl="0" marL="457200" rtl="0" algn="l">
              <a:lnSpc>
                <a:spcPct val="100000"/>
              </a:lnSpc>
              <a:spcBef>
                <a:spcPts val="536"/>
              </a:spcBef>
              <a:spcAft>
                <a:spcPts val="0"/>
              </a:spcAft>
              <a:buClr>
                <a:srgbClr val="888888"/>
              </a:buClr>
              <a:buSzPct val="100000"/>
              <a:buFont typeface="Arial"/>
              <a:buChar char="•"/>
            </a:pPr>
            <a:r>
              <a:rPr lang="en-GB" sz="2900"/>
              <a:t>Шаблон за вътрешни процеси </a:t>
            </a:r>
            <a:endParaRPr/>
          </a:p>
          <a:p>
            <a:pPr indent="-602138" lvl="0" marL="457200" rtl="0" algn="l">
              <a:lnSpc>
                <a:spcPct val="115000"/>
              </a:lnSpc>
              <a:spcBef>
                <a:spcPts val="0"/>
              </a:spcBef>
              <a:spcAft>
                <a:spcPts val="0"/>
              </a:spcAft>
              <a:buSzPct val="100000"/>
              <a:buChar char="•"/>
            </a:pPr>
            <a:r>
              <a:rPr lang="en-GB" sz="2900"/>
              <a:t>Проучване на очакванията за промяна на политиката</a:t>
            </a:r>
            <a:endParaRPr sz="2900"/>
          </a:p>
          <a:p>
            <a:pPr indent="-602138" lvl="0" marL="457200" rtl="0" algn="l">
              <a:lnSpc>
                <a:spcPct val="115000"/>
              </a:lnSpc>
              <a:spcBef>
                <a:spcPts val="0"/>
              </a:spcBef>
              <a:spcAft>
                <a:spcPts val="0"/>
              </a:spcAft>
              <a:buSzPct val="100000"/>
              <a:buChar char="•"/>
            </a:pPr>
            <a:r>
              <a:rPr lang="en-GB" sz="2900"/>
              <a:t>Примерен документ за вътрешна политика</a:t>
            </a:r>
            <a:endParaRPr sz="29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31"/>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Имплементиране</a:t>
            </a:r>
            <a:endParaRPr sz="4000"/>
          </a:p>
        </p:txBody>
      </p:sp>
      <p:sp>
        <p:nvSpPr>
          <p:cNvPr id="312" name="Google Shape;312;p31"/>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a:t>
            </a:r>
            <a:r>
              <a:rPr lang="en-GB"/>
              <a:t>План на действие</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t>
            </a:r>
            <a:r>
              <a:rPr lang="en-GB"/>
              <a:t>Ангажиране на персонала</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4"/>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Джендър спектър</a:t>
            </a:r>
            <a:endParaRPr sz="4000"/>
          </a:p>
        </p:txBody>
      </p:sp>
      <p:sp>
        <p:nvSpPr>
          <p:cNvPr id="115" name="Google Shape;115;p4"/>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100000"/>
              </a:lnSpc>
              <a:spcBef>
                <a:spcPts val="0"/>
              </a:spcBef>
              <a:spcAft>
                <a:spcPts val="0"/>
              </a:spcAft>
              <a:buClr>
                <a:srgbClr val="888888"/>
              </a:buClr>
              <a:buSzPts val="3200"/>
              <a:buNone/>
            </a:pPr>
            <a:r>
              <a:rPr lang="en-GB">
                <a:solidFill>
                  <a:srgbClr val="888888"/>
                </a:solidFill>
              </a:rPr>
              <a:t>• </a:t>
            </a:r>
            <a:r>
              <a:rPr lang="en-GB"/>
              <a:t>Извън мъжествено и женствено</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Не</a:t>
            </a:r>
            <a:r>
              <a:rPr lang="en-GB"/>
              <a:t>бинарност, джендър флуидност и аджендър </a:t>
            </a:r>
            <a:endParaRPr/>
          </a:p>
        </p:txBody>
      </p:sp>
      <p:pic>
        <p:nvPicPr>
          <p:cNvPr id="116" name="Google Shape;116;p4" title="description-3.png"/>
          <p:cNvPicPr preferRelativeResize="0"/>
          <p:nvPr/>
        </p:nvPicPr>
        <p:blipFill rotWithShape="1">
          <a:blip r:embed="rId3">
            <a:alphaModFix/>
          </a:blip>
          <a:srcRect b="0" l="0" r="0" t="0"/>
          <a:stretch/>
        </p:blipFill>
        <p:spPr>
          <a:xfrm rot="-948609">
            <a:off x="7472071" y="3558781"/>
            <a:ext cx="2452886" cy="213404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5"/>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Включващ език</a:t>
            </a:r>
            <a:endParaRPr sz="4000"/>
          </a:p>
        </p:txBody>
      </p:sp>
      <p:sp>
        <p:nvSpPr>
          <p:cNvPr id="123" name="Google Shape;123;p5"/>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a:t>
            </a:r>
            <a:r>
              <a:rPr lang="en-GB"/>
              <a:t>Важността на местоименията</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t>
            </a:r>
            <a:r>
              <a:rPr lang="en-GB"/>
              <a:t>Уважителна комуникация</a:t>
            </a:r>
            <a:endParaRPr/>
          </a:p>
        </p:txBody>
      </p:sp>
      <p:pic>
        <p:nvPicPr>
          <p:cNvPr id="124" name="Google Shape;124;p5" title="description-2.png"/>
          <p:cNvPicPr preferRelativeResize="0"/>
          <p:nvPr/>
        </p:nvPicPr>
        <p:blipFill rotWithShape="1">
          <a:blip r:embed="rId3">
            <a:alphaModFix/>
          </a:blip>
          <a:srcRect b="0" l="0" r="0" t="0"/>
          <a:stretch/>
        </p:blipFill>
        <p:spPr>
          <a:xfrm rot="-1152083">
            <a:off x="6534105" y="3761657"/>
            <a:ext cx="2536166" cy="220648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6"/>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Форми на дискриминация</a:t>
            </a:r>
            <a:endParaRPr sz="4000"/>
          </a:p>
        </p:txBody>
      </p:sp>
      <p:sp>
        <p:nvSpPr>
          <p:cNvPr id="131" name="Google Shape;131;p6"/>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a:t>
            </a:r>
            <a:r>
              <a:rPr lang="en-GB"/>
              <a:t>Стереотипи и предразсъдъци</a:t>
            </a:r>
            <a:endParaRPr/>
          </a:p>
          <a:p>
            <a:pPr indent="0" lvl="0" marL="0" rtl="0" algn="l">
              <a:lnSpc>
                <a:spcPct val="100000"/>
              </a:lnSpc>
              <a:spcBef>
                <a:spcPts val="640"/>
              </a:spcBef>
              <a:spcAft>
                <a:spcPts val="0"/>
              </a:spcAft>
              <a:buClr>
                <a:srgbClr val="888888"/>
              </a:buClr>
              <a:buSzPts val="3200"/>
              <a:buNone/>
            </a:pPr>
            <a:r>
              <a:rPr lang="en-GB">
                <a:solidFill>
                  <a:srgbClr val="888888"/>
                </a:solidFill>
              </a:rPr>
              <a:t>• </a:t>
            </a:r>
            <a:r>
              <a:rPr lang="en-GB"/>
              <a:t>Структурна дискриминация</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7"/>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История на ЛГБТИК+ правата в ЕС</a:t>
            </a:r>
            <a:endParaRPr sz="4000"/>
          </a:p>
        </p:txBody>
      </p:sp>
      <p:sp>
        <p:nvSpPr>
          <p:cNvPr id="138" name="Google Shape;138;p7"/>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solidFill>
                  <a:srgbClr val="888888"/>
                </a:solidFill>
              </a:rPr>
              <a:t>• Ключови правни </a:t>
            </a:r>
            <a:r>
              <a:rPr lang="en-GB"/>
              <a:t>стъпки </a:t>
            </a:r>
            <a:endParaRPr/>
          </a:p>
          <a:p>
            <a:pPr indent="0" lvl="0" marL="0" rtl="0" algn="l">
              <a:lnSpc>
                <a:spcPct val="100000"/>
              </a:lnSpc>
              <a:spcBef>
                <a:spcPts val="0"/>
              </a:spcBef>
              <a:spcAft>
                <a:spcPts val="0"/>
              </a:spcAft>
              <a:buClr>
                <a:srgbClr val="888888"/>
              </a:buClr>
              <a:buSzPts val="3200"/>
              <a:buNone/>
            </a:pPr>
            <a:r>
              <a:rPr lang="en-GB">
                <a:solidFill>
                  <a:srgbClr val="888888"/>
                </a:solidFill>
              </a:rPr>
              <a:t>• Разлики ме</a:t>
            </a:r>
            <a:r>
              <a:rPr lang="en-GB"/>
              <a:t>жду държави</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8"/>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b="1" lang="en-GB" sz="4000"/>
              <a:t>2. Пресечености в обучението</a:t>
            </a:r>
            <a:endParaRPr sz="4000"/>
          </a:p>
        </p:txBody>
      </p:sp>
      <p:pic>
        <p:nvPicPr>
          <p:cNvPr id="145" name="Google Shape;145;p8" title="modul_2.png"/>
          <p:cNvPicPr preferRelativeResize="0"/>
          <p:nvPr/>
        </p:nvPicPr>
        <p:blipFill rotWithShape="1">
          <a:blip r:embed="rId3">
            <a:alphaModFix/>
          </a:blip>
          <a:srcRect b="0" l="0" r="0" t="0"/>
          <a:stretch/>
        </p:blipFill>
        <p:spPr>
          <a:xfrm>
            <a:off x="1175026" y="2158750"/>
            <a:ext cx="6793945" cy="3464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9"/>
          <p:cNvSpPr txBox="1"/>
          <p:nvPr>
            <p:ph type="ctrTitle"/>
          </p:nvPr>
        </p:nvSpPr>
        <p:spPr>
          <a:xfrm>
            <a:off x="685800" y="810895"/>
            <a:ext cx="7772400" cy="147002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en-GB" sz="4000"/>
              <a:t>Какво е пресеченост</a:t>
            </a:r>
            <a:r>
              <a:rPr lang="en-GB" sz="4000">
                <a:solidFill>
                  <a:schemeClr val="dk1"/>
                </a:solidFill>
                <a:latin typeface="Calibri"/>
                <a:ea typeface="Calibri"/>
                <a:cs typeface="Calibri"/>
                <a:sym typeface="Calibri"/>
              </a:rPr>
              <a:t>?</a:t>
            </a:r>
            <a:endParaRPr sz="4000"/>
          </a:p>
        </p:txBody>
      </p:sp>
      <p:sp>
        <p:nvSpPr>
          <p:cNvPr id="152" name="Google Shape;152;p9"/>
          <p:cNvSpPr txBox="1"/>
          <p:nvPr>
            <p:ph idx="1" type="subTitle"/>
          </p:nvPr>
        </p:nvSpPr>
        <p:spPr>
          <a:xfrm>
            <a:off x="1371600" y="2743200"/>
            <a:ext cx="6400800" cy="17526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888888"/>
              </a:buClr>
              <a:buSzPts val="3200"/>
              <a:buNone/>
            </a:pPr>
            <a:r>
              <a:rPr lang="en-GB"/>
              <a:t>• Дефиниция и произход</a:t>
            </a:r>
            <a:endParaRPr/>
          </a:p>
          <a:p>
            <a:pPr indent="0" lvl="0" marL="0" rtl="0" algn="l">
              <a:lnSpc>
                <a:spcPct val="100000"/>
              </a:lnSpc>
              <a:spcBef>
                <a:spcPts val="640"/>
              </a:spcBef>
              <a:spcAft>
                <a:spcPts val="0"/>
              </a:spcAft>
              <a:buClr>
                <a:srgbClr val="888888"/>
              </a:buClr>
              <a:buSzPts val="3200"/>
              <a:buNone/>
            </a:pPr>
            <a:r>
              <a:rPr lang="en-GB"/>
              <a:t>•Теория на Кимбърли Креншоу</a:t>
            </a:r>
            <a:endParaRPr/>
          </a:p>
        </p:txBody>
      </p:sp>
      <p:pic>
        <p:nvPicPr>
          <p:cNvPr id="153" name="Google Shape;153;p9" title="well.png"/>
          <p:cNvPicPr preferRelativeResize="0"/>
          <p:nvPr/>
        </p:nvPicPr>
        <p:blipFill rotWithShape="1">
          <a:blip r:embed="rId3">
            <a:alphaModFix/>
          </a:blip>
          <a:srcRect b="0" l="0" r="0" t="0"/>
          <a:stretch/>
        </p:blipFill>
        <p:spPr>
          <a:xfrm rot="-1063265">
            <a:off x="6627243" y="3239148"/>
            <a:ext cx="2599639" cy="239162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2013-01-27T09:14:16Z</dcterms:created>
</cp:coreProperties>
</file>