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ru2IsXMUD+/zbs7grnligFu/y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Arial"/>
                <a:ea typeface="Arial"/>
                <a:cs typeface="Arial"/>
                <a:sym typeface="Arial"/>
              </a:rPr>
              <a:t>The facilitator should know well the training modules, the scheme of work and the Diversity Ambassador’s toolkit, before delivering this presentation.</a:t>
            </a:r>
            <a:endParaRPr sz="1200">
              <a:solidFill>
                <a:schemeClr val="dk1"/>
              </a:solidFill>
              <a:latin typeface="Arial"/>
              <a:ea typeface="Arial"/>
              <a:cs typeface="Arial"/>
              <a:sym typeface="Arial"/>
            </a:endParaRPr>
          </a:p>
        </p:txBody>
      </p:sp>
      <p:sp>
        <p:nvSpPr>
          <p:cNvPr id="87" name="Google Shape;87;p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Using real-life examples, the module demonstrates how intersectionality impacts learners in educational settings. It describes scenarios in which individuals face compounded disadvantages due to multiple aspects of their identity, which can affect participation, achievement, and wellbeing.</a:t>
            </a:r>
            <a:endParaRPr sz="1800">
              <a:solidFill>
                <a:schemeClr val="dk1"/>
              </a:solidFill>
              <a:latin typeface="Cambria"/>
              <a:ea typeface="Cambria"/>
              <a:cs typeface="Cambria"/>
              <a:sym typeface="Cambria"/>
            </a:endParaRPr>
          </a:p>
        </p:txBody>
      </p:sp>
      <p:sp>
        <p:nvSpPr>
          <p:cNvPr id="157" name="Google Shape;157;p1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module also examines the legal and social contexts across different European countries, showing how national policies and cultural norms influence learners’ lived experiences. It emphasizes the role of educators in addressing these disparities and advocating for inclusion.</a:t>
            </a:r>
            <a:endParaRPr sz="1800">
              <a:solidFill>
                <a:schemeClr val="dk1"/>
              </a:solidFill>
              <a:latin typeface="Cambria"/>
              <a:ea typeface="Cambria"/>
              <a:cs typeface="Cambria"/>
              <a:sym typeface="Cambria"/>
            </a:endParaRPr>
          </a:p>
        </p:txBody>
      </p:sp>
      <p:sp>
        <p:nvSpPr>
          <p:cNvPr id="165" name="Google Shape;165;p1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Empathy and representation are highlighted as key tools in intersectional education. The module encourages educators to include diverse voices and perspectives in their teaching materials and to actively challenge stereotypes through representation and inclusive pedagogy.</a:t>
            </a:r>
            <a:endParaRPr sz="1800">
              <a:solidFill>
                <a:schemeClr val="dk1"/>
              </a:solidFill>
              <a:latin typeface="Cambria"/>
              <a:ea typeface="Cambria"/>
              <a:cs typeface="Cambria"/>
              <a:sym typeface="Cambria"/>
            </a:endParaRPr>
          </a:p>
        </p:txBody>
      </p:sp>
      <p:sp>
        <p:nvSpPr>
          <p:cNvPr id="172" name="Google Shape;172;p1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practical tools are introduced to help educators implement intersectional practices in their work. These include self-assessment tools, revised teaching strategies, and the integration of learner voices into curriculum design. This empowers educators to create more inclusive and equitable environments.</a:t>
            </a:r>
            <a:endParaRPr sz="1800">
              <a:solidFill>
                <a:schemeClr val="dk1"/>
              </a:solidFill>
              <a:latin typeface="Cambria"/>
              <a:ea typeface="Cambria"/>
              <a:cs typeface="Cambria"/>
              <a:sym typeface="Cambria"/>
            </a:endParaRPr>
          </a:p>
        </p:txBody>
      </p:sp>
      <p:sp>
        <p:nvSpPr>
          <p:cNvPr id="180" name="Google Shape;180;p1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7" name="Google Shape;187;p1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explores the meaning of inclusion and how it differs from integration and assimilation. Inclusion is presented as a proactive approach where the learning environment is adapted to meet diverse learner needs rather than expecting learners to conform to existing norms.</a:t>
            </a:r>
            <a:endParaRPr sz="1800">
              <a:solidFill>
                <a:schemeClr val="dk1"/>
              </a:solidFill>
              <a:latin typeface="Cambria"/>
              <a:ea typeface="Cambria"/>
              <a:cs typeface="Cambria"/>
              <a:sym typeface="Cambria"/>
            </a:endParaRPr>
          </a:p>
        </p:txBody>
      </p:sp>
      <p:sp>
        <p:nvSpPr>
          <p:cNvPr id="194" name="Google Shape;194;p1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It offers practical strategies for implementing inclusive teaching practices. These include diversifying teaching materials, creating flexible learning opportunities, and adapting assessment practices. The goal is to foster participation and equity for all learners.</a:t>
            </a:r>
            <a:endParaRPr sz="1800">
              <a:solidFill>
                <a:schemeClr val="dk1"/>
              </a:solidFill>
              <a:latin typeface="Cambria"/>
              <a:ea typeface="Cambria"/>
              <a:cs typeface="Cambria"/>
              <a:sym typeface="Cambria"/>
            </a:endParaRPr>
          </a:p>
        </p:txBody>
      </p:sp>
      <p:sp>
        <p:nvSpPr>
          <p:cNvPr id="201" name="Google Shape;201;p1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Creating safer spaces is a central element of inclusion. The module discusses how classroom layout, communication, and community building contribute to a feeling of safety and belonging. These elements are vital for promoting openness and reducing discrimination.</a:t>
            </a:r>
            <a:endParaRPr sz="1800">
              <a:solidFill>
                <a:schemeClr val="dk1"/>
              </a:solidFill>
              <a:latin typeface="Cambria"/>
              <a:ea typeface="Cambria"/>
              <a:cs typeface="Cambria"/>
              <a:sym typeface="Cambria"/>
            </a:endParaRPr>
          </a:p>
        </p:txBody>
      </p:sp>
      <p:sp>
        <p:nvSpPr>
          <p:cNvPr id="209" name="Google Shape;209;p1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Educators are encouraged to conduct inclusivity needs assessments within their classrooms. This includes using anonymous questionnaires and regular feedback loops to understand learners’ needs and improve classroom culture. Such assessments help educators adapt and refine their practices continuously.</a:t>
            </a:r>
            <a:endParaRPr sz="1800">
              <a:solidFill>
                <a:schemeClr val="dk1"/>
              </a:solidFill>
              <a:latin typeface="Cambria"/>
              <a:ea typeface="Cambria"/>
              <a:cs typeface="Cambria"/>
              <a:sym typeface="Cambria"/>
            </a:endParaRPr>
          </a:p>
        </p:txBody>
      </p:sp>
      <p:sp>
        <p:nvSpPr>
          <p:cNvPr id="216" name="Google Shape;216;p1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the module introduces the concepts of empowerment and allyship. Educators are urged to not only support learners but to actively advocate for inclusive values within their institutions. This requires ongoing self-reflection and a commitment to challenging inequity and exclusion.</a:t>
            </a:r>
            <a:endParaRPr sz="1800">
              <a:solidFill>
                <a:schemeClr val="dk1"/>
              </a:solidFill>
              <a:latin typeface="Cambria"/>
              <a:ea typeface="Cambria"/>
              <a:cs typeface="Cambria"/>
              <a:sym typeface="Cambria"/>
            </a:endParaRPr>
          </a:p>
        </p:txBody>
      </p:sp>
      <p:sp>
        <p:nvSpPr>
          <p:cNvPr id="223" name="Google Shape;223;p1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7" name="Google Shape;97;p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231;p2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final module focuses on managing classroom dynamics and addressing conflict effectively. It starts by emphasizing the importance of proactive conflict prevention strategies, including promoting diversity, inclusive curricula, and a respectful classroom culture.</a:t>
            </a:r>
            <a:endParaRPr sz="1800">
              <a:solidFill>
                <a:schemeClr val="dk1"/>
              </a:solidFill>
              <a:latin typeface="Cambria"/>
              <a:ea typeface="Cambria"/>
              <a:cs typeface="Cambria"/>
              <a:sym typeface="Cambria"/>
            </a:endParaRPr>
          </a:p>
        </p:txBody>
      </p:sp>
      <p:sp>
        <p:nvSpPr>
          <p:cNvPr id="238" name="Google Shape;238;p2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When conflicts do arise, educators must act swiftly and constructively. The module provides guidance on addressing discriminatory incidents and ensuring that both victims and perpetrators are supported through restorative approaches. Clear reporting mechanisms and institutional support are critical.</a:t>
            </a:r>
            <a:endParaRPr sz="1800">
              <a:solidFill>
                <a:schemeClr val="dk1"/>
              </a:solidFill>
              <a:latin typeface="Cambria"/>
              <a:ea typeface="Cambria"/>
              <a:cs typeface="Cambria"/>
              <a:sym typeface="Cambria"/>
            </a:endParaRPr>
          </a:p>
        </p:txBody>
      </p:sp>
      <p:sp>
        <p:nvSpPr>
          <p:cNvPr id="245" name="Google Shape;245;p2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Supporting victims involves offering emotional and psychological support, reinforcing community values, and ensuring long-term safety. Educators are encouraged to create follow-up systems to prevent retraumatization and foster healing.</a:t>
            </a:r>
            <a:endParaRPr sz="1800">
              <a:solidFill>
                <a:schemeClr val="dk1"/>
              </a:solidFill>
              <a:latin typeface="Cambria"/>
              <a:ea typeface="Cambria"/>
              <a:cs typeface="Cambria"/>
              <a:sym typeface="Cambria"/>
            </a:endParaRPr>
          </a:p>
        </p:txBody>
      </p:sp>
      <p:sp>
        <p:nvSpPr>
          <p:cNvPr id="252" name="Google Shape;252;p2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Perpetrators should be engaged through educational and restorative processes rather than punishment alone. The module promotes restorative justice principles to help individuals understand the harm they caused and develop empathy.</a:t>
            </a:r>
            <a:endParaRPr sz="1800">
              <a:solidFill>
                <a:schemeClr val="dk1"/>
              </a:solidFill>
              <a:latin typeface="Cambria"/>
              <a:ea typeface="Cambria"/>
              <a:cs typeface="Cambria"/>
              <a:sym typeface="Cambria"/>
            </a:endParaRPr>
          </a:p>
        </p:txBody>
      </p:sp>
      <p:sp>
        <p:nvSpPr>
          <p:cNvPr id="259" name="Google Shape;259;p2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Lastly, the role of institutional policy and leadership is discussed. Schools and training institutions are urged to embed inclusion in their policy frameworks and provide structural support to staff and learners. Sustainable change requires a whole-institution approach to inclusion.</a:t>
            </a:r>
            <a:endParaRPr sz="1800">
              <a:solidFill>
                <a:schemeClr val="dk1"/>
              </a:solidFill>
              <a:latin typeface="Cambria"/>
              <a:ea typeface="Cambria"/>
              <a:cs typeface="Cambria"/>
              <a:sym typeface="Cambria"/>
            </a:endParaRPr>
          </a:p>
        </p:txBody>
      </p:sp>
      <p:sp>
        <p:nvSpPr>
          <p:cNvPr id="266" name="Google Shape;266;p2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3" name="Google Shape;273;p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Introduce each toolkit element and its intended impact:</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COMUNICATION KIT:</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individuals will be able to engage and motivate their institution, or at least other staff, in the goal of making the institution more inclusive for adult LGBTQIA+ learners</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people at management level will be able to implement lasting dissemination strategy</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TRAINING DELIVERY  KIT:</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staff members will be able to facilitate the Train the Trainer procedures inside a school / training institution</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ORGANISATION STRATEGY KIT:</a:t>
            </a:r>
            <a:endParaRPr sz="120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 people at management level will be able to implement lasting policies and support systems</a:t>
            </a:r>
            <a:endParaRPr sz="1200">
              <a:solidFill>
                <a:schemeClr val="dk1"/>
              </a:solidFill>
              <a:latin typeface="Arial"/>
              <a:ea typeface="Arial"/>
              <a:cs typeface="Arial"/>
              <a:sym typeface="Arial"/>
            </a:endParaRPr>
          </a:p>
        </p:txBody>
      </p:sp>
      <p:sp>
        <p:nvSpPr>
          <p:cNvPr id="280" name="Google Shape;280;p2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Communication guide</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document to read first with step by step guide on how to approach the communication inside a school with reference to communication tools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Common graphic design</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logos, sample pictures, font, colours...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Editable poster</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with a clear message of engagement of the school against LGBTQIA+phobia with space for the school to add own information, like reference person for reporting abuse</a:t>
            </a:r>
            <a:br>
              <a:rPr lang="en-GB" sz="1800" b="0" i="0" u="none" strike="noStrike">
                <a:solidFill>
                  <a:srgbClr val="000000"/>
                </a:solidFill>
                <a:latin typeface="Calibri"/>
                <a:ea typeface="Calibri"/>
                <a:cs typeface="Calibri"/>
                <a:sym typeface="Calibri"/>
              </a:rPr>
            </a:br>
            <a:endParaRPr sz="1800" b="1" i="0" u="none" strike="noStrike">
              <a:solidFill>
                <a:srgbClr val="FF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Talking points documents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collection of talking points for promoting structural advancements in favour of diversity</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rhetorical training (common misconceptions about diversity and how to react when they are brought up by “sceptics”)</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Reference to national policies to know about national context and how it can be used as well</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Video for online post</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editable PPT with information, including summary of legal foundations and benefits of diversity in learning spaces, which a school can edit to add own information, save as video and post online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Sample press release</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287" name="Google Shape;287;p2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Invitation to training</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editable flyer to send out or to put on a wall</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Registration form</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including training needs and expectations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Sample workshop programme</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one whole day training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Scheme of workshop delivery</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presenter’s guide for delivering the training with simplified content of the modules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PPTs for workshop delivery</a:t>
            </a:r>
            <a:endParaRPr/>
          </a:p>
          <a:p>
            <a:pPr marL="0" marR="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 this PPT document</a:t>
            </a:r>
            <a:endParaRPr sz="1200" b="0">
              <a:solidFill>
                <a:schemeClr val="dk1"/>
              </a:solidFill>
              <a:latin typeface="Arial"/>
              <a:ea typeface="Arial"/>
              <a:cs typeface="Arial"/>
              <a:sym typeface="Arial"/>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Evaluation / self-evaluation questionnaire </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to improve training delivery in the future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Certificate of completion of workshop</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295" name="Google Shape;295;p2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introduces the key concepts and terminology related to LGBTQIA+ identities. It highlights the importance of distinguishing between sex (biological attributes) and gender (a social construct) and understanding the broad spectrum of gender identities such as non-binary, genderfluid, and agender. The aim is to establish foundational awareness and eliminate misconceptions.</a:t>
            </a:r>
            <a:endParaRPr sz="1800">
              <a:solidFill>
                <a:schemeClr val="dk1"/>
              </a:solidFill>
              <a:latin typeface="Cambria"/>
              <a:ea typeface="Cambria"/>
              <a:cs typeface="Cambria"/>
              <a:sym typeface="Cambria"/>
            </a:endParaRPr>
          </a:p>
        </p:txBody>
      </p:sp>
      <p:sp>
        <p:nvSpPr>
          <p:cNvPr id="104" name="Google Shape;104;p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Journey towards inclusion</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visual representation of the implementation steps with references to individual tools in the toolkits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Profiles of key persons involved in the change</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- 1 document with characteristics of profiles</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- 1 questionnaire for colleagues to determine which type of person they are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Customisable templates for internal processes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t>
            </a:r>
            <a:r>
              <a:rPr lang="en-GB" sz="1800" b="0" i="0" u="none" strike="noStrike">
                <a:solidFill>
                  <a:srgbClr val="FF9900"/>
                </a:solidFill>
                <a:latin typeface="Calibri"/>
                <a:ea typeface="Calibri"/>
                <a:cs typeface="Calibri"/>
                <a:sym typeface="Calibri"/>
              </a:rPr>
              <a:t>guiding documents to make internal training and administrative processes </a:t>
            </a:r>
            <a:r>
              <a:rPr lang="en-GB" sz="1800" b="0" i="0" u="none" strike="noStrike">
                <a:solidFill>
                  <a:srgbClr val="000000"/>
                </a:solidFill>
                <a:latin typeface="Calibri"/>
                <a:ea typeface="Calibri"/>
                <a:cs typeface="Calibri"/>
                <a:sym typeface="Calibri"/>
              </a:rPr>
              <a:t>more inclusive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Change of Policy: survey of expectations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to involve teachers, students, management and parents in the shaping of the new policy</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Model Internal Policy document</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generic principles to include in the document also shaped by the contributions from the survey</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302" name="Google Shape;302;p3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3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Discuss how to build staff teams and drive sustainable transformation in your school or training context and provide practical examples to make it relatable.</a:t>
            </a:r>
            <a:endParaRPr/>
          </a:p>
        </p:txBody>
      </p:sp>
      <p:sp>
        <p:nvSpPr>
          <p:cNvPr id="309" name="Google Shape;309;p3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It further explores the idea of gender as a spectrum rather than a binary. This section emphasizes that gender identity is deeply personal and not always aligned with the sex assigned at birth. Educators are encouraged to recognize and respect the diversity of gender experiences in their learning environments.</a:t>
            </a:r>
            <a:endParaRPr sz="1800">
              <a:solidFill>
                <a:schemeClr val="dk1"/>
              </a:solidFill>
              <a:latin typeface="Cambria"/>
              <a:ea typeface="Cambria"/>
              <a:cs typeface="Cambria"/>
              <a:sym typeface="Cambria"/>
            </a:endParaRPr>
          </a:p>
        </p:txBody>
      </p:sp>
      <p:sp>
        <p:nvSpPr>
          <p:cNvPr id="112" name="Google Shape;112;p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Inclusive language is a critical aspect of building respectful spaces. The module discusses how the use of correct pronouns and inclusive terminology validates learners’ identities. It also addresses the harm caused by linguistic microaggressions and offers strategies for adopting affirming language in classrooms.</a:t>
            </a:r>
            <a:endParaRPr sz="1800">
              <a:solidFill>
                <a:schemeClr val="dk1"/>
              </a:solidFill>
              <a:latin typeface="Cambria"/>
              <a:ea typeface="Cambria"/>
              <a:cs typeface="Cambria"/>
              <a:sym typeface="Cambria"/>
            </a:endParaRPr>
          </a:p>
        </p:txBody>
      </p:sp>
      <p:sp>
        <p:nvSpPr>
          <p:cNvPr id="120" name="Google Shape;120;p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module addresses the forms of discrimination and stereotyping often faced by LGBTQIA+ individuals. It helps educators identify and challenge anti-LGBTQIA+ rhetoric and implicit biases within the educational context. This knowledge is essential for fostering safer and more inclusive learning spaces.</a:t>
            </a:r>
            <a:endParaRPr sz="1800">
              <a:solidFill>
                <a:schemeClr val="dk1"/>
              </a:solidFill>
              <a:latin typeface="Cambria"/>
              <a:ea typeface="Cambria"/>
              <a:cs typeface="Cambria"/>
              <a:sym typeface="Cambria"/>
            </a:endParaRPr>
          </a:p>
        </p:txBody>
      </p:sp>
      <p:sp>
        <p:nvSpPr>
          <p:cNvPr id="128" name="Google Shape;128;p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the module provides a historical overview of LGBTQIA+ rights in the EU. It outlines significant milestones in the journey toward equality and the varying levels of acceptance across different countries. Understanding this context allows educators to appreciate the legal and social framework within which they operate.</a:t>
            </a:r>
            <a:endParaRPr sz="1800">
              <a:solidFill>
                <a:schemeClr val="dk1"/>
              </a:solidFill>
              <a:latin typeface="Cambria"/>
              <a:ea typeface="Cambria"/>
              <a:cs typeface="Cambria"/>
              <a:sym typeface="Cambria"/>
            </a:endParaRPr>
          </a:p>
        </p:txBody>
      </p:sp>
      <p:sp>
        <p:nvSpPr>
          <p:cNvPr id="135" name="Google Shape;135;p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2" name="Google Shape;142;p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introduces the concept of intersectionality—how overlapping aspects of identity such as race, class, gender, and sexual orientation contribute to complex and interconnected experiences of discrimination. Educators are encouraged to consider the whole learner rather than isolated aspects of their identity.</a:t>
            </a:r>
            <a:endParaRPr sz="1800">
              <a:solidFill>
                <a:schemeClr val="dk1"/>
              </a:solidFill>
              <a:latin typeface="Cambria"/>
              <a:ea typeface="Cambria"/>
              <a:cs typeface="Cambria"/>
              <a:sym typeface="Cambria"/>
            </a:endParaRPr>
          </a:p>
        </p:txBody>
      </p:sp>
      <p:sp>
        <p:nvSpPr>
          <p:cNvPr id="149" name="Google Shape;149;p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pic>
        <p:nvPicPr>
          <p:cNvPr id="17" name="Google Shape;17;p33" descr="Eckgrafik"/>
          <p:cNvPicPr preferRelativeResize="0"/>
          <p:nvPr/>
        </p:nvPicPr>
        <p:blipFill rotWithShape="1">
          <a:blip r:embed="rId2">
            <a:alphaModFix/>
          </a:blip>
          <a:srcRect/>
          <a:stretch/>
        </p:blipFill>
        <p:spPr>
          <a:xfrm>
            <a:off x="6863080" y="0"/>
            <a:ext cx="2280920" cy="2280920"/>
          </a:xfrm>
          <a:prstGeom prst="rect">
            <a:avLst/>
          </a:prstGeom>
          <a:noFill/>
          <a:ln>
            <a:noFill/>
          </a:ln>
        </p:spPr>
      </p:pic>
      <p:pic>
        <p:nvPicPr>
          <p:cNvPr id="18" name="Google Shape;18;p33" descr="Fußzeilengrafik"/>
          <p:cNvPicPr preferRelativeResize="0"/>
          <p:nvPr/>
        </p:nvPicPr>
        <p:blipFill rotWithShape="1">
          <a:blip r:embed="rId3">
            <a:alphaModFix/>
          </a:blip>
          <a:srcRect/>
          <a:stretch/>
        </p:blipFill>
        <p:spPr>
          <a:xfrm>
            <a:off x="0" y="6057900"/>
            <a:ext cx="9144000" cy="800100"/>
          </a:xfrm>
          <a:prstGeom prst="rect">
            <a:avLst/>
          </a:prstGeom>
          <a:noFill/>
          <a:ln>
            <a:noFill/>
          </a:ln>
        </p:spPr>
      </p:pic>
      <p:pic>
        <p:nvPicPr>
          <p:cNvPr id="19" name="Google Shape;19;p33"/>
          <p:cNvPicPr preferRelativeResize="0"/>
          <p:nvPr/>
        </p:nvPicPr>
        <p:blipFill rotWithShape="1">
          <a:blip r:embed="rId4">
            <a:alphaModFix/>
          </a:blip>
          <a:srcRect/>
          <a:stretch/>
        </p:blipFill>
        <p:spPr>
          <a:xfrm>
            <a:off x="4004024" y="6082751"/>
            <a:ext cx="1135952" cy="638724"/>
          </a:xfrm>
          <a:prstGeom prst="rect">
            <a:avLst/>
          </a:prstGeom>
          <a:noFill/>
          <a:ln>
            <a:noFill/>
          </a:ln>
        </p:spPr>
      </p:pic>
      <p:pic>
        <p:nvPicPr>
          <p:cNvPr id="20" name="Google Shape;20;p33" descr="A blue text on a black background&#10;&#10;AI-generated content may be incorrect."/>
          <p:cNvPicPr preferRelativeResize="0"/>
          <p:nvPr/>
        </p:nvPicPr>
        <p:blipFill rotWithShape="1">
          <a:blip r:embed="rId5">
            <a:alphaModFix/>
          </a:blip>
          <a:srcRect/>
          <a:stretch/>
        </p:blipFill>
        <p:spPr>
          <a:xfrm>
            <a:off x="81772" y="6251725"/>
            <a:ext cx="1965962" cy="4124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85800" y="81089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GB" sz="5000" b="1"/>
              <a:t>UNIQUE Workshop</a:t>
            </a:r>
            <a:endParaRPr sz="5000" b="1"/>
          </a:p>
        </p:txBody>
      </p:sp>
      <p:sp>
        <p:nvSpPr>
          <p:cNvPr id="90" name="Google Shape;90;p1"/>
          <p:cNvSpPr txBox="1">
            <a:spLocks noGrp="1"/>
          </p:cNvSpPr>
          <p:nvPr>
            <p:ph type="subTitle" idx="1"/>
          </p:nvPr>
        </p:nvSpPr>
        <p:spPr>
          <a:xfrm>
            <a:off x="1371600" y="3068425"/>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GB" dirty="0"/>
              <a:t>1-Day Training on LGBTQIA+ inclusion in schools, vocational and adult education institutions</a:t>
            </a:r>
            <a:endParaRPr dirty="0"/>
          </a:p>
        </p:txBody>
      </p:sp>
      <p:sp>
        <p:nvSpPr>
          <p:cNvPr id="92" name="Google Shape;92;p1"/>
          <p:cNvSpPr txBox="1"/>
          <p:nvPr/>
        </p:nvSpPr>
        <p:spPr>
          <a:xfrm>
            <a:off x="0" y="5604321"/>
            <a:ext cx="91440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dirty="0">
                <a:solidFill>
                  <a:schemeClr val="dk1"/>
                </a:solidFill>
                <a:latin typeface="Calibri"/>
                <a:ea typeface="Calibri"/>
                <a:cs typeface="Calibri"/>
                <a:sym typeface="Calibri"/>
              </a:rPr>
              <a:t>“UNIQUE” - Erasmus+ Project Nr.: 2023-1-DE02-KA220-000155982</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93" name="Google Shape;93;p1" title="description-2.png"/>
          <p:cNvPicPr preferRelativeResize="0"/>
          <p:nvPr/>
        </p:nvPicPr>
        <p:blipFill>
          <a:blip r:embed="rId3">
            <a:alphaModFix/>
          </a:blip>
          <a:stretch>
            <a:fillRect/>
          </a:stretch>
        </p:blipFill>
        <p:spPr>
          <a:xfrm>
            <a:off x="3397600" y="1518225"/>
            <a:ext cx="2457001" cy="2137625"/>
          </a:xfrm>
          <a:prstGeom prst="rect">
            <a:avLst/>
          </a:prstGeom>
          <a:noFill/>
          <a:ln>
            <a:noFill/>
          </a:ln>
        </p:spPr>
      </p:pic>
      <p:pic>
        <p:nvPicPr>
          <p:cNvPr id="2" name="image4.png">
            <a:extLst>
              <a:ext uri="{FF2B5EF4-FFF2-40B4-BE49-F238E27FC236}">
                <a16:creationId xmlns:a16="http://schemas.microsoft.com/office/drawing/2014/main" id="{FB26EF0D-4014-695A-DC41-A487CC9A9583}"/>
              </a:ext>
            </a:extLst>
          </p:cNvPr>
          <p:cNvPicPr/>
          <p:nvPr/>
        </p:nvPicPr>
        <p:blipFill>
          <a:blip r:embed="rId4"/>
          <a:srcRect/>
          <a:stretch>
            <a:fillRect/>
          </a:stretch>
        </p:blipFill>
        <p:spPr>
          <a:xfrm>
            <a:off x="7772400" y="6158421"/>
            <a:ext cx="1223010" cy="429895"/>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Examples in Education</a:t>
            </a:r>
            <a:endParaRPr sz="4000"/>
          </a:p>
        </p:txBody>
      </p:sp>
      <p:sp>
        <p:nvSpPr>
          <p:cNvPr id="160" name="Google Shape;160;p10"/>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Race, class, gender, sexuality</a:t>
            </a:r>
            <a:endParaRPr/>
          </a:p>
          <a:p>
            <a:pPr marL="0" lvl="0" indent="0" algn="l" rtl="0">
              <a:spcBef>
                <a:spcPts val="640"/>
              </a:spcBef>
              <a:spcAft>
                <a:spcPts val="0"/>
              </a:spcAft>
              <a:buClr>
                <a:srgbClr val="888888"/>
              </a:buClr>
              <a:buSzPts val="3200"/>
              <a:buNone/>
            </a:pPr>
            <a:r>
              <a:rPr lang="en-GB">
                <a:solidFill>
                  <a:srgbClr val="888888"/>
                </a:solidFill>
              </a:rPr>
              <a:t>• Real-life scenarios</a:t>
            </a:r>
            <a:endParaRPr/>
          </a:p>
        </p:txBody>
      </p:sp>
      <p:pic>
        <p:nvPicPr>
          <p:cNvPr id="161" name="Google Shape;161;p10" title="books.png"/>
          <p:cNvPicPr preferRelativeResize="0"/>
          <p:nvPr/>
        </p:nvPicPr>
        <p:blipFill>
          <a:blip r:embed="rId3">
            <a:alphaModFix/>
          </a:blip>
          <a:stretch>
            <a:fillRect/>
          </a:stretch>
        </p:blipFill>
        <p:spPr>
          <a:xfrm>
            <a:off x="5892498" y="3516275"/>
            <a:ext cx="2565701" cy="236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Legal and Social Challenges</a:t>
            </a:r>
            <a:endParaRPr sz="4000"/>
          </a:p>
        </p:txBody>
      </p:sp>
      <p:sp>
        <p:nvSpPr>
          <p:cNvPr id="168" name="Google Shape;168;p1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Country-specific differences</a:t>
            </a:r>
            <a:endParaRPr/>
          </a:p>
          <a:p>
            <a:pPr marL="0" lvl="0" indent="0" algn="l" rtl="0">
              <a:spcBef>
                <a:spcPts val="640"/>
              </a:spcBef>
              <a:spcAft>
                <a:spcPts val="0"/>
              </a:spcAft>
              <a:buClr>
                <a:srgbClr val="888888"/>
              </a:buClr>
              <a:buSzPts val="3200"/>
              <a:buNone/>
            </a:pPr>
            <a:r>
              <a:rPr lang="en-GB">
                <a:solidFill>
                  <a:srgbClr val="888888"/>
                </a:solidFill>
              </a:rPr>
              <a:t>• Access and representation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Empathy and Representation</a:t>
            </a:r>
            <a:endParaRPr sz="4000"/>
          </a:p>
        </p:txBody>
      </p:sp>
      <p:sp>
        <p:nvSpPr>
          <p:cNvPr id="175" name="Google Shape;175;p12"/>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Role of empathy in teaching</a:t>
            </a:r>
            <a:endParaRPr/>
          </a:p>
          <a:p>
            <a:pPr marL="0" lvl="0" indent="0" algn="l" rtl="0">
              <a:spcBef>
                <a:spcPts val="640"/>
              </a:spcBef>
              <a:spcAft>
                <a:spcPts val="0"/>
              </a:spcAft>
              <a:buClr>
                <a:srgbClr val="888888"/>
              </a:buClr>
              <a:buSzPts val="3200"/>
              <a:buNone/>
            </a:pPr>
            <a:r>
              <a:rPr lang="en-GB">
                <a:solidFill>
                  <a:srgbClr val="888888"/>
                </a:solidFill>
              </a:rPr>
              <a:t>• Representation in curriculum</a:t>
            </a:r>
            <a:endParaRPr/>
          </a:p>
        </p:txBody>
      </p:sp>
      <p:pic>
        <p:nvPicPr>
          <p:cNvPr id="176" name="Google Shape;176;p12" title="idea.png"/>
          <p:cNvPicPr preferRelativeResize="0"/>
          <p:nvPr/>
        </p:nvPicPr>
        <p:blipFill>
          <a:blip r:embed="rId3">
            <a:alphaModFix/>
          </a:blip>
          <a:stretch>
            <a:fillRect/>
          </a:stretch>
        </p:blipFill>
        <p:spPr>
          <a:xfrm>
            <a:off x="6462875" y="3324300"/>
            <a:ext cx="2869175" cy="263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Tools for Intersectional Practice</a:t>
            </a:r>
            <a:endParaRPr sz="4000"/>
          </a:p>
        </p:txBody>
      </p:sp>
      <p:sp>
        <p:nvSpPr>
          <p:cNvPr id="183" name="Google Shape;183;p1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Self-assessment tools</a:t>
            </a:r>
            <a:endParaRPr/>
          </a:p>
          <a:p>
            <a:pPr marL="0" lvl="0" indent="0" algn="l" rtl="0">
              <a:spcBef>
                <a:spcPts val="640"/>
              </a:spcBef>
              <a:spcAft>
                <a:spcPts val="0"/>
              </a:spcAft>
              <a:buClr>
                <a:srgbClr val="888888"/>
              </a:buClr>
              <a:buSzPts val="3200"/>
              <a:buNone/>
            </a:pPr>
            <a:r>
              <a:rPr lang="en-GB">
                <a:solidFill>
                  <a:srgbClr val="888888"/>
                </a:solidFill>
              </a:rPr>
              <a:t>• Adjusting curriculum &amp; practice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b="1"/>
              <a:t>3. Creating Inclusive Learning Environments</a:t>
            </a:r>
            <a:endParaRPr sz="4000"/>
          </a:p>
        </p:txBody>
      </p:sp>
      <p:pic>
        <p:nvPicPr>
          <p:cNvPr id="190" name="Google Shape;190;p14" title="pathwayjpg.jpg"/>
          <p:cNvPicPr preferRelativeResize="0"/>
          <p:nvPr/>
        </p:nvPicPr>
        <p:blipFill>
          <a:blip r:embed="rId3">
            <a:alphaModFix/>
          </a:blip>
          <a:stretch>
            <a:fillRect/>
          </a:stretch>
        </p:blipFill>
        <p:spPr>
          <a:xfrm>
            <a:off x="1253950" y="2449575"/>
            <a:ext cx="6904099" cy="339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Defining Inclusion</a:t>
            </a:r>
            <a:endParaRPr sz="4000"/>
          </a:p>
        </p:txBody>
      </p:sp>
      <p:sp>
        <p:nvSpPr>
          <p:cNvPr id="197" name="Google Shape;197;p1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Inclusion vs Integration vs Assimilation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Inclusive Teaching Strategies</a:t>
            </a:r>
            <a:endParaRPr sz="4000"/>
          </a:p>
        </p:txBody>
      </p:sp>
      <p:sp>
        <p:nvSpPr>
          <p:cNvPr id="204" name="Google Shape;204;p1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Reflective teaching</a:t>
            </a:r>
            <a:endParaRPr/>
          </a:p>
          <a:p>
            <a:pPr marL="0" lvl="0" indent="0" algn="l" rtl="0">
              <a:spcBef>
                <a:spcPts val="640"/>
              </a:spcBef>
              <a:spcAft>
                <a:spcPts val="0"/>
              </a:spcAft>
              <a:buClr>
                <a:srgbClr val="888888"/>
              </a:buClr>
              <a:buSzPts val="3200"/>
              <a:buNone/>
            </a:pPr>
            <a:r>
              <a:rPr lang="en-GB">
                <a:solidFill>
                  <a:srgbClr val="888888"/>
                </a:solidFill>
              </a:rPr>
              <a:t>• Accessible materials</a:t>
            </a:r>
            <a:endParaRPr/>
          </a:p>
        </p:txBody>
      </p:sp>
      <p:pic>
        <p:nvPicPr>
          <p:cNvPr id="205" name="Google Shape;205;p16" title="wrong.png"/>
          <p:cNvPicPr preferRelativeResize="0"/>
          <p:nvPr/>
        </p:nvPicPr>
        <p:blipFill>
          <a:blip r:embed="rId3">
            <a:alphaModFix/>
          </a:blip>
          <a:stretch>
            <a:fillRect/>
          </a:stretch>
        </p:blipFill>
        <p:spPr>
          <a:xfrm>
            <a:off x="5844750" y="2826975"/>
            <a:ext cx="2918850" cy="291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Safer Spaces</a:t>
            </a:r>
            <a:endParaRPr sz="4000"/>
          </a:p>
        </p:txBody>
      </p:sp>
      <p:sp>
        <p:nvSpPr>
          <p:cNvPr id="212" name="Google Shape;212;p1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What makes a space ‘safe’?</a:t>
            </a:r>
            <a:endParaRPr/>
          </a:p>
          <a:p>
            <a:pPr marL="0" lvl="0" indent="0" algn="l" rtl="0">
              <a:spcBef>
                <a:spcPts val="640"/>
              </a:spcBef>
              <a:spcAft>
                <a:spcPts val="0"/>
              </a:spcAft>
              <a:buClr>
                <a:srgbClr val="888888"/>
              </a:buClr>
              <a:buSzPts val="3200"/>
              <a:buNone/>
            </a:pPr>
            <a:r>
              <a:rPr lang="en-GB">
                <a:solidFill>
                  <a:srgbClr val="888888"/>
                </a:solidFill>
              </a:rPr>
              <a:t>• Examples from practice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Needs Assessment</a:t>
            </a:r>
            <a:endParaRPr sz="4000"/>
          </a:p>
        </p:txBody>
      </p:sp>
      <p:sp>
        <p:nvSpPr>
          <p:cNvPr id="219" name="Google Shape;219;p18"/>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Surveys and observations</a:t>
            </a:r>
            <a:endParaRPr/>
          </a:p>
          <a:p>
            <a:pPr marL="0" lvl="0" indent="0" algn="l" rtl="0">
              <a:spcBef>
                <a:spcPts val="640"/>
              </a:spcBef>
              <a:spcAft>
                <a:spcPts val="0"/>
              </a:spcAft>
              <a:buClr>
                <a:srgbClr val="888888"/>
              </a:buClr>
              <a:buSzPts val="3200"/>
              <a:buNone/>
            </a:pPr>
            <a:r>
              <a:rPr lang="en-GB">
                <a:solidFill>
                  <a:srgbClr val="888888"/>
                </a:solidFill>
              </a:rPr>
              <a:t>• Gathering feedback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Empowerment and Allyship</a:t>
            </a:r>
            <a:endParaRPr sz="4000"/>
          </a:p>
        </p:txBody>
      </p:sp>
      <p:sp>
        <p:nvSpPr>
          <p:cNvPr id="226" name="Google Shape;226;p19"/>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Supporting all learners</a:t>
            </a:r>
            <a:endParaRPr/>
          </a:p>
          <a:p>
            <a:pPr marL="0" lvl="0" indent="0" algn="l" rtl="0">
              <a:spcBef>
                <a:spcPts val="640"/>
              </a:spcBef>
              <a:spcAft>
                <a:spcPts val="0"/>
              </a:spcAft>
              <a:buClr>
                <a:srgbClr val="888888"/>
              </a:buClr>
              <a:buSzPts val="3200"/>
              <a:buNone/>
            </a:pPr>
            <a:r>
              <a:rPr lang="en-GB">
                <a:solidFill>
                  <a:srgbClr val="888888"/>
                </a:solidFill>
              </a:rPr>
              <a:t>• Becoming an ally</a:t>
            </a:r>
            <a:endParaRPr/>
          </a:p>
        </p:txBody>
      </p:sp>
      <p:pic>
        <p:nvPicPr>
          <p:cNvPr id="227" name="Google Shape;227;p19" title="correct.png"/>
          <p:cNvPicPr preferRelativeResize="0"/>
          <p:nvPr/>
        </p:nvPicPr>
        <p:blipFill>
          <a:blip r:embed="rId3">
            <a:alphaModFix/>
          </a:blip>
          <a:stretch>
            <a:fillRect/>
          </a:stretch>
        </p:blipFill>
        <p:spPr>
          <a:xfrm>
            <a:off x="5914725" y="2966575"/>
            <a:ext cx="2982975" cy="2744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685800" y="81089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b="1"/>
              <a:t>1. Understanding LGBTQIA+ Identities</a:t>
            </a:r>
            <a:endParaRPr sz="4000"/>
          </a:p>
        </p:txBody>
      </p:sp>
      <p:pic>
        <p:nvPicPr>
          <p:cNvPr id="100" name="Google Shape;100;p2" title="modul_1.png"/>
          <p:cNvPicPr preferRelativeResize="0"/>
          <p:nvPr/>
        </p:nvPicPr>
        <p:blipFill>
          <a:blip r:embed="rId3">
            <a:alphaModFix/>
          </a:blip>
          <a:stretch>
            <a:fillRect/>
          </a:stretch>
        </p:blipFill>
        <p:spPr>
          <a:xfrm>
            <a:off x="1457100" y="2408150"/>
            <a:ext cx="6613300" cy="337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b="1"/>
              <a:t>4. Classroom Management </a:t>
            </a:r>
            <a:endParaRPr sz="4000" b="1"/>
          </a:p>
          <a:p>
            <a:pPr marL="0" lvl="0" indent="0" algn="ctr" rtl="0">
              <a:spcBef>
                <a:spcPts val="0"/>
              </a:spcBef>
              <a:spcAft>
                <a:spcPts val="0"/>
              </a:spcAft>
              <a:buClr>
                <a:schemeClr val="dk1"/>
              </a:buClr>
              <a:buSzPts val="4400"/>
              <a:buFont typeface="Calibri"/>
              <a:buNone/>
            </a:pPr>
            <a:r>
              <a:rPr lang="en-GB" sz="4000" b="1"/>
              <a:t>&amp; Conflict Resolution</a:t>
            </a:r>
            <a:endParaRPr sz="4000"/>
          </a:p>
        </p:txBody>
      </p:sp>
      <p:pic>
        <p:nvPicPr>
          <p:cNvPr id="234" name="Google Shape;234;p20" title="modul_4_2.png"/>
          <p:cNvPicPr preferRelativeResize="0"/>
          <p:nvPr/>
        </p:nvPicPr>
        <p:blipFill>
          <a:blip r:embed="rId3">
            <a:alphaModFix/>
          </a:blip>
          <a:stretch>
            <a:fillRect/>
          </a:stretch>
        </p:blipFill>
        <p:spPr>
          <a:xfrm>
            <a:off x="152400" y="2747445"/>
            <a:ext cx="8839200" cy="22628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Conflict Prevention Strategies</a:t>
            </a:r>
            <a:endParaRPr sz="4000"/>
          </a:p>
        </p:txBody>
      </p:sp>
      <p:sp>
        <p:nvSpPr>
          <p:cNvPr id="241" name="Google Shape;241;p2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Proactive culture building</a:t>
            </a:r>
            <a:endParaRPr/>
          </a:p>
          <a:p>
            <a:pPr marL="0" lvl="0" indent="0" algn="l" rtl="0">
              <a:spcBef>
                <a:spcPts val="640"/>
              </a:spcBef>
              <a:spcAft>
                <a:spcPts val="0"/>
              </a:spcAft>
              <a:buClr>
                <a:srgbClr val="888888"/>
              </a:buClr>
              <a:buSzPts val="3200"/>
              <a:buNone/>
            </a:pPr>
            <a:r>
              <a:rPr lang="en-GB">
                <a:solidFill>
                  <a:srgbClr val="888888"/>
                </a:solidFill>
              </a:rPr>
              <a:t>• Inclusive curricula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Handling Discrimination</a:t>
            </a:r>
            <a:endParaRPr sz="4000"/>
          </a:p>
        </p:txBody>
      </p:sp>
      <p:sp>
        <p:nvSpPr>
          <p:cNvPr id="248" name="Google Shape;248;p22"/>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Addressing incidents promptly</a:t>
            </a:r>
            <a:endParaRPr/>
          </a:p>
          <a:p>
            <a:pPr marL="0" lvl="0" indent="0" algn="l" rtl="0">
              <a:spcBef>
                <a:spcPts val="640"/>
              </a:spcBef>
              <a:spcAft>
                <a:spcPts val="0"/>
              </a:spcAft>
              <a:buClr>
                <a:srgbClr val="888888"/>
              </a:buClr>
              <a:buSzPts val="3200"/>
              <a:buNone/>
            </a:pPr>
            <a:r>
              <a:rPr lang="en-GB">
                <a:solidFill>
                  <a:srgbClr val="888888"/>
                </a:solidFill>
              </a:rPr>
              <a:t>• Institutional responses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Supporting Victims</a:t>
            </a:r>
            <a:endParaRPr sz="4000"/>
          </a:p>
        </p:txBody>
      </p:sp>
      <p:sp>
        <p:nvSpPr>
          <p:cNvPr id="255" name="Google Shape;255;p2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Emotional support</a:t>
            </a:r>
            <a:endParaRPr/>
          </a:p>
          <a:p>
            <a:pPr marL="0" lvl="0" indent="0" algn="l" rtl="0">
              <a:spcBef>
                <a:spcPts val="640"/>
              </a:spcBef>
              <a:spcAft>
                <a:spcPts val="0"/>
              </a:spcAft>
              <a:buClr>
                <a:srgbClr val="888888"/>
              </a:buClr>
              <a:buSzPts val="3200"/>
              <a:buNone/>
            </a:pPr>
            <a:r>
              <a:rPr lang="en-GB">
                <a:solidFill>
                  <a:srgbClr val="888888"/>
                </a:solidFill>
              </a:rPr>
              <a:t>• Recovery processes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Dealing with Perpetrators</a:t>
            </a:r>
            <a:endParaRPr sz="4000"/>
          </a:p>
        </p:txBody>
      </p:sp>
      <p:sp>
        <p:nvSpPr>
          <p:cNvPr id="262" name="Google Shape;262;p24"/>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Educational responses</a:t>
            </a:r>
            <a:endParaRPr/>
          </a:p>
          <a:p>
            <a:pPr marL="0" lvl="0" indent="0" algn="l" rtl="0">
              <a:spcBef>
                <a:spcPts val="640"/>
              </a:spcBef>
              <a:spcAft>
                <a:spcPts val="0"/>
              </a:spcAft>
              <a:buClr>
                <a:srgbClr val="888888"/>
              </a:buClr>
              <a:buSzPts val="3200"/>
              <a:buNone/>
            </a:pPr>
            <a:r>
              <a:rPr lang="en-GB">
                <a:solidFill>
                  <a:srgbClr val="888888"/>
                </a:solidFill>
              </a:rPr>
              <a:t>• Restorative practices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Institutional Policy &amp; Support</a:t>
            </a:r>
            <a:endParaRPr sz="4000"/>
          </a:p>
        </p:txBody>
      </p:sp>
      <p:sp>
        <p:nvSpPr>
          <p:cNvPr id="269" name="Google Shape;269;p2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Policy frameworks</a:t>
            </a:r>
            <a:endParaRPr/>
          </a:p>
          <a:p>
            <a:pPr marL="0" lvl="0" indent="0" algn="l" rtl="0">
              <a:spcBef>
                <a:spcPts val="640"/>
              </a:spcBef>
              <a:spcAft>
                <a:spcPts val="0"/>
              </a:spcAft>
              <a:buClr>
                <a:srgbClr val="888888"/>
              </a:buClr>
              <a:buSzPts val="3200"/>
              <a:buNone/>
            </a:pPr>
            <a:r>
              <a:rPr lang="en-GB">
                <a:solidFill>
                  <a:srgbClr val="888888"/>
                </a:solidFill>
              </a:rPr>
              <a:t>• Role of leadership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b="1"/>
              <a:t>5. Toolkit for Diversity Ambassadors</a:t>
            </a:r>
            <a:endParaRPr sz="4000"/>
          </a:p>
        </p:txBody>
      </p:sp>
      <p:pic>
        <p:nvPicPr>
          <p:cNvPr id="276" name="Google Shape;276;p26" title="extra_materials.png"/>
          <p:cNvPicPr preferRelativeResize="0"/>
          <p:nvPr/>
        </p:nvPicPr>
        <p:blipFill>
          <a:blip r:embed="rId3">
            <a:alphaModFix/>
          </a:blip>
          <a:stretch>
            <a:fillRect/>
          </a:stretch>
        </p:blipFill>
        <p:spPr>
          <a:xfrm>
            <a:off x="2696575" y="2280925"/>
            <a:ext cx="3750850" cy="3450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Toolkit Overview</a:t>
            </a:r>
            <a:endParaRPr sz="4000"/>
          </a:p>
        </p:txBody>
      </p:sp>
      <p:sp>
        <p:nvSpPr>
          <p:cNvPr id="283" name="Google Shape;283;p2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Communication Kit</a:t>
            </a:r>
            <a:endParaRPr/>
          </a:p>
          <a:p>
            <a:pPr marL="0" lvl="0" indent="0" algn="l" rtl="0">
              <a:spcBef>
                <a:spcPts val="640"/>
              </a:spcBef>
              <a:spcAft>
                <a:spcPts val="0"/>
              </a:spcAft>
              <a:buClr>
                <a:srgbClr val="888888"/>
              </a:buClr>
              <a:buSzPts val="3200"/>
              <a:buNone/>
            </a:pPr>
            <a:r>
              <a:rPr lang="en-GB"/>
              <a:t>• Training Delivery Kit</a:t>
            </a:r>
            <a:endParaRPr/>
          </a:p>
          <a:p>
            <a:pPr marL="0" lvl="0" indent="0" algn="l" rtl="0">
              <a:spcBef>
                <a:spcPts val="640"/>
              </a:spcBef>
              <a:spcAft>
                <a:spcPts val="0"/>
              </a:spcAft>
              <a:buClr>
                <a:srgbClr val="888888"/>
              </a:buClr>
              <a:buSzPts val="3200"/>
              <a:buNone/>
            </a:pPr>
            <a:r>
              <a:rPr lang="en-GB"/>
              <a:t>• Organisation Strategy Kit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ctrTitle"/>
          </p:nvPr>
        </p:nvSpPr>
        <p:spPr>
          <a:xfrm>
            <a:off x="685800" y="81089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Communication Tools</a:t>
            </a:r>
            <a:endParaRPr sz="4000"/>
          </a:p>
        </p:txBody>
      </p:sp>
      <p:sp>
        <p:nvSpPr>
          <p:cNvPr id="290" name="Google Shape;290;p28"/>
          <p:cNvSpPr txBox="1">
            <a:spLocks noGrp="1"/>
          </p:cNvSpPr>
          <p:nvPr>
            <p:ph type="subTitle" idx="1"/>
          </p:nvPr>
        </p:nvSpPr>
        <p:spPr>
          <a:xfrm>
            <a:off x="1371600" y="2361425"/>
            <a:ext cx="6400800" cy="1752600"/>
          </a:xfrm>
          <a:prstGeom prst="rect">
            <a:avLst/>
          </a:prstGeom>
          <a:noFill/>
          <a:ln>
            <a:noFill/>
          </a:ln>
        </p:spPr>
        <p:txBody>
          <a:bodyPr spcFirstLastPara="1" wrap="square" lIns="91425" tIns="45700" rIns="91425" bIns="45700" anchor="t" anchorCtr="0">
            <a:normAutofit fontScale="25000" lnSpcReduction="20000"/>
          </a:bodyPr>
          <a:lstStyle/>
          <a:p>
            <a:pPr marL="457200" lvl="0" indent="-454342" algn="l" rtl="0">
              <a:spcBef>
                <a:spcPts val="0"/>
              </a:spcBef>
              <a:spcAft>
                <a:spcPts val="0"/>
              </a:spcAft>
              <a:buClr>
                <a:srgbClr val="888888"/>
              </a:buClr>
              <a:buSzPct val="100000"/>
              <a:buFont typeface="Arial"/>
              <a:buChar char="•"/>
            </a:pPr>
            <a:r>
              <a:rPr lang="en-GB" sz="11600"/>
              <a:t>Communication guide</a:t>
            </a:r>
            <a:endParaRPr sz="11600"/>
          </a:p>
          <a:p>
            <a:pPr marL="457200" lvl="0" indent="-454342" algn="l" rtl="0">
              <a:spcBef>
                <a:spcPts val="589"/>
              </a:spcBef>
              <a:spcAft>
                <a:spcPts val="0"/>
              </a:spcAft>
              <a:buClr>
                <a:srgbClr val="888888"/>
              </a:buClr>
              <a:buSzPct val="100000"/>
              <a:buFont typeface="Arial"/>
              <a:buChar char="•"/>
            </a:pPr>
            <a:r>
              <a:rPr lang="en-GB" sz="11600"/>
              <a:t>Common graphic design</a:t>
            </a:r>
            <a:endParaRPr sz="11600"/>
          </a:p>
          <a:p>
            <a:pPr marL="457200" lvl="0" indent="-454342" algn="l" rtl="0">
              <a:spcBef>
                <a:spcPts val="589"/>
              </a:spcBef>
              <a:spcAft>
                <a:spcPts val="0"/>
              </a:spcAft>
              <a:buClr>
                <a:srgbClr val="888888"/>
              </a:buClr>
              <a:buSzPct val="100000"/>
              <a:buFont typeface="Arial"/>
              <a:buChar char="•"/>
            </a:pPr>
            <a:r>
              <a:rPr lang="en-GB" sz="11600"/>
              <a:t>Editable poster</a:t>
            </a:r>
            <a:endParaRPr sz="11600"/>
          </a:p>
          <a:p>
            <a:pPr marL="457200" lvl="0" indent="-454342" algn="l" rtl="0">
              <a:spcBef>
                <a:spcPts val="589"/>
              </a:spcBef>
              <a:spcAft>
                <a:spcPts val="0"/>
              </a:spcAft>
              <a:buClr>
                <a:srgbClr val="888888"/>
              </a:buClr>
              <a:buSzPct val="100000"/>
              <a:buFont typeface="Arial"/>
              <a:buChar char="•"/>
            </a:pPr>
            <a:r>
              <a:rPr lang="en-GB" sz="11600"/>
              <a:t>Talking Points</a:t>
            </a:r>
            <a:endParaRPr sz="11600"/>
          </a:p>
          <a:p>
            <a:pPr marL="457200" lvl="0" indent="-454342" algn="l" rtl="0">
              <a:spcBef>
                <a:spcPts val="589"/>
              </a:spcBef>
              <a:spcAft>
                <a:spcPts val="0"/>
              </a:spcAft>
              <a:buClr>
                <a:srgbClr val="888888"/>
              </a:buClr>
              <a:buSzPct val="100000"/>
              <a:buFont typeface="Arial"/>
              <a:buChar char="•"/>
            </a:pPr>
            <a:r>
              <a:rPr lang="en-GB" sz="11600"/>
              <a:t>Video for online post</a:t>
            </a:r>
            <a:endParaRPr sz="11600"/>
          </a:p>
          <a:p>
            <a:pPr marL="457200" lvl="0" indent="-454342" algn="l" rtl="0">
              <a:spcBef>
                <a:spcPts val="589"/>
              </a:spcBef>
              <a:spcAft>
                <a:spcPts val="0"/>
              </a:spcAft>
              <a:buClr>
                <a:srgbClr val="888888"/>
              </a:buClr>
              <a:buSzPct val="100000"/>
              <a:buFont typeface="Arial"/>
              <a:buChar char="•"/>
            </a:pPr>
            <a:r>
              <a:rPr lang="en-GB" sz="11600"/>
              <a:t>Sample press release</a:t>
            </a:r>
            <a:endParaRPr sz="11600"/>
          </a:p>
          <a:p>
            <a:pPr marL="0" lvl="0" indent="0" algn="l" rtl="0">
              <a:spcBef>
                <a:spcPts val="496"/>
              </a:spcBef>
              <a:spcAft>
                <a:spcPts val="0"/>
              </a:spcAft>
              <a:buClr>
                <a:srgbClr val="888888"/>
              </a:buClr>
              <a:buSzPct val="100000"/>
              <a:buNone/>
            </a:pPr>
            <a:endParaRPr>
              <a:solidFill>
                <a:srgbClr val="FF0000"/>
              </a:solidFill>
            </a:endParaRPr>
          </a:p>
        </p:txBody>
      </p:sp>
      <p:pic>
        <p:nvPicPr>
          <p:cNvPr id="291" name="Google Shape;291;p28" title="learner 2_sparkle_transparent.png"/>
          <p:cNvPicPr preferRelativeResize="0"/>
          <p:nvPr/>
        </p:nvPicPr>
        <p:blipFill>
          <a:blip r:embed="rId3">
            <a:alphaModFix/>
          </a:blip>
          <a:stretch>
            <a:fillRect/>
          </a:stretch>
        </p:blipFill>
        <p:spPr>
          <a:xfrm rot="-1077863">
            <a:off x="5751846" y="2411967"/>
            <a:ext cx="3080908" cy="30808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Training Delivery Tools</a:t>
            </a:r>
            <a:endParaRPr sz="4000"/>
          </a:p>
        </p:txBody>
      </p:sp>
      <p:sp>
        <p:nvSpPr>
          <p:cNvPr id="298" name="Google Shape;298;p29"/>
          <p:cNvSpPr txBox="1">
            <a:spLocks noGrp="1"/>
          </p:cNvSpPr>
          <p:nvPr>
            <p:ph type="subTitle" idx="1"/>
          </p:nvPr>
        </p:nvSpPr>
        <p:spPr>
          <a:xfrm>
            <a:off x="1028700" y="2280925"/>
            <a:ext cx="7086600" cy="175260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454342" algn="l" rtl="0">
              <a:lnSpc>
                <a:spcPct val="100000"/>
              </a:lnSpc>
              <a:spcBef>
                <a:spcPts val="0"/>
              </a:spcBef>
              <a:spcAft>
                <a:spcPts val="0"/>
              </a:spcAft>
              <a:buSzPct val="100000"/>
              <a:buChar char="•"/>
            </a:pPr>
            <a:r>
              <a:rPr lang="en-GB" sz="11600"/>
              <a:t>Invitation to training</a:t>
            </a:r>
            <a:endParaRPr sz="11600"/>
          </a:p>
          <a:p>
            <a:pPr marL="457200" marR="0" lvl="0" indent="-454342" algn="l" rtl="0">
              <a:lnSpc>
                <a:spcPct val="100000"/>
              </a:lnSpc>
              <a:spcBef>
                <a:spcPts val="0"/>
              </a:spcBef>
              <a:spcAft>
                <a:spcPts val="0"/>
              </a:spcAft>
              <a:buSzPct val="100000"/>
              <a:buChar char="•"/>
            </a:pPr>
            <a:r>
              <a:rPr lang="en-GB" sz="11600"/>
              <a:t>Registration form</a:t>
            </a:r>
            <a:endParaRPr sz="11600"/>
          </a:p>
          <a:p>
            <a:pPr marL="457200" marR="0" lvl="0" indent="-454342" algn="l" rtl="0">
              <a:lnSpc>
                <a:spcPct val="100000"/>
              </a:lnSpc>
              <a:spcBef>
                <a:spcPts val="0"/>
              </a:spcBef>
              <a:spcAft>
                <a:spcPts val="0"/>
              </a:spcAft>
              <a:buSzPct val="100000"/>
              <a:buChar char="•"/>
            </a:pPr>
            <a:r>
              <a:rPr lang="en-GB" sz="11600"/>
              <a:t>Sample workshop programme</a:t>
            </a:r>
            <a:endParaRPr sz="11600"/>
          </a:p>
          <a:p>
            <a:pPr marL="457200" marR="0" lvl="0" indent="-454342" algn="l" rtl="0">
              <a:lnSpc>
                <a:spcPct val="100000"/>
              </a:lnSpc>
              <a:spcBef>
                <a:spcPts val="0"/>
              </a:spcBef>
              <a:spcAft>
                <a:spcPts val="0"/>
              </a:spcAft>
              <a:buSzPct val="100000"/>
              <a:buChar char="•"/>
            </a:pPr>
            <a:r>
              <a:rPr lang="en-GB" sz="11600"/>
              <a:t>Scheme of workshop delivery</a:t>
            </a:r>
            <a:endParaRPr sz="11600"/>
          </a:p>
          <a:p>
            <a:pPr marL="457200" marR="0" lvl="0" indent="-454342" algn="l" rtl="0">
              <a:lnSpc>
                <a:spcPct val="100000"/>
              </a:lnSpc>
              <a:spcBef>
                <a:spcPts val="0"/>
              </a:spcBef>
              <a:spcAft>
                <a:spcPts val="0"/>
              </a:spcAft>
              <a:buSzPct val="100000"/>
              <a:buChar char="•"/>
            </a:pPr>
            <a:r>
              <a:rPr lang="en-GB" sz="11600"/>
              <a:t>PPTs for workshop delivery / Training tool</a:t>
            </a:r>
            <a:endParaRPr sz="11600"/>
          </a:p>
          <a:p>
            <a:pPr marL="457200" marR="0" lvl="0" indent="-454342" algn="l" rtl="0">
              <a:lnSpc>
                <a:spcPct val="100000"/>
              </a:lnSpc>
              <a:spcBef>
                <a:spcPts val="0"/>
              </a:spcBef>
              <a:spcAft>
                <a:spcPts val="0"/>
              </a:spcAft>
              <a:buSzPct val="100000"/>
              <a:buChar char="•"/>
            </a:pPr>
            <a:r>
              <a:rPr lang="en-GB" sz="11600"/>
              <a:t>Evaluation / self-evaluation questionnaire </a:t>
            </a:r>
            <a:endParaRPr sz="11600"/>
          </a:p>
          <a:p>
            <a:pPr marL="457200" marR="0" lvl="0" indent="-454342" algn="l" rtl="0">
              <a:lnSpc>
                <a:spcPct val="100000"/>
              </a:lnSpc>
              <a:spcBef>
                <a:spcPts val="0"/>
              </a:spcBef>
              <a:spcAft>
                <a:spcPts val="0"/>
              </a:spcAft>
              <a:buSzPct val="100000"/>
              <a:buChar char="•"/>
            </a:pPr>
            <a:r>
              <a:rPr lang="en-GB" sz="11600"/>
              <a:t>Certificate of completion of workshop </a:t>
            </a:r>
            <a:endParaRPr sz="1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t>Key Terminology</a:t>
            </a:r>
            <a:endParaRPr sz="4000"/>
          </a:p>
        </p:txBody>
      </p:sp>
      <p:sp>
        <p:nvSpPr>
          <p:cNvPr id="107" name="Google Shape;107;p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rgbClr val="888888"/>
              </a:buClr>
              <a:buSzPct val="100000"/>
              <a:buNone/>
            </a:pPr>
            <a:r>
              <a:rPr lang="en-GB"/>
              <a:t>• LGBTQIA+ meaning</a:t>
            </a:r>
            <a:endParaRPr/>
          </a:p>
          <a:p>
            <a:pPr marL="0" lvl="0" indent="0" algn="l" rtl="0">
              <a:spcBef>
                <a:spcPts val="592"/>
              </a:spcBef>
              <a:spcAft>
                <a:spcPts val="0"/>
              </a:spcAft>
              <a:buClr>
                <a:srgbClr val="888888"/>
              </a:buClr>
              <a:buSzPct val="100000"/>
              <a:buNone/>
            </a:pPr>
            <a:r>
              <a:rPr lang="en-GB"/>
              <a:t>• Gender vs. Sex</a:t>
            </a:r>
            <a:endParaRPr/>
          </a:p>
          <a:p>
            <a:pPr marL="0" lvl="0" indent="0" algn="l" rtl="0">
              <a:spcBef>
                <a:spcPts val="592"/>
              </a:spcBef>
              <a:spcAft>
                <a:spcPts val="0"/>
              </a:spcAft>
              <a:buClr>
                <a:srgbClr val="888888"/>
              </a:buClr>
              <a:buSzPct val="100000"/>
              <a:buNone/>
            </a:pPr>
            <a:r>
              <a:rPr lang="en-GB"/>
              <a:t>• Sexual Orientation &amp; Gender Identity</a:t>
            </a:r>
            <a:endParaRPr/>
          </a:p>
        </p:txBody>
      </p:sp>
      <p:pic>
        <p:nvPicPr>
          <p:cNvPr id="108" name="Google Shape;108;p3" title="description-1.png"/>
          <p:cNvPicPr preferRelativeResize="0"/>
          <p:nvPr/>
        </p:nvPicPr>
        <p:blipFill>
          <a:blip r:embed="rId3">
            <a:alphaModFix/>
          </a:blip>
          <a:stretch>
            <a:fillRect/>
          </a:stretch>
        </p:blipFill>
        <p:spPr>
          <a:xfrm rot="454766">
            <a:off x="-419642" y="4368525"/>
            <a:ext cx="2053935" cy="1786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Organisational Strategy Tools</a:t>
            </a:r>
            <a:endParaRPr sz="4000"/>
          </a:p>
        </p:txBody>
      </p:sp>
      <p:sp>
        <p:nvSpPr>
          <p:cNvPr id="305" name="Google Shape;305;p30"/>
          <p:cNvSpPr txBox="1">
            <a:spLocks noGrp="1"/>
          </p:cNvSpPr>
          <p:nvPr>
            <p:ph type="subTitle" idx="1"/>
          </p:nvPr>
        </p:nvSpPr>
        <p:spPr>
          <a:xfrm>
            <a:off x="909750" y="2552700"/>
            <a:ext cx="7324500" cy="175260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454342" algn="l" rtl="0">
              <a:lnSpc>
                <a:spcPct val="100000"/>
              </a:lnSpc>
              <a:spcBef>
                <a:spcPts val="0"/>
              </a:spcBef>
              <a:spcAft>
                <a:spcPts val="0"/>
              </a:spcAft>
              <a:buSzPct val="100000"/>
              <a:buChar char="•"/>
            </a:pPr>
            <a:r>
              <a:rPr lang="en-GB" sz="11600"/>
              <a:t>Policy drafts</a:t>
            </a:r>
            <a:endParaRPr sz="11600"/>
          </a:p>
          <a:p>
            <a:pPr marL="457200" marR="0" lvl="0" indent="-454342" algn="l" rtl="0">
              <a:lnSpc>
                <a:spcPct val="100000"/>
              </a:lnSpc>
              <a:spcBef>
                <a:spcPts val="0"/>
              </a:spcBef>
              <a:spcAft>
                <a:spcPts val="0"/>
              </a:spcAft>
              <a:buSzPct val="100000"/>
              <a:buChar char="•"/>
            </a:pPr>
            <a:r>
              <a:rPr lang="en-GB" sz="11600"/>
              <a:t>Profiles of key persons involved in the change</a:t>
            </a:r>
            <a:endParaRPr sz="11600"/>
          </a:p>
          <a:p>
            <a:pPr marL="457200" marR="0" lvl="0" indent="-454342" algn="l" rtl="0">
              <a:lnSpc>
                <a:spcPct val="100000"/>
              </a:lnSpc>
              <a:spcBef>
                <a:spcPts val="0"/>
              </a:spcBef>
              <a:spcAft>
                <a:spcPts val="0"/>
              </a:spcAft>
              <a:buSzPct val="100000"/>
              <a:buChar char="•"/>
            </a:pPr>
            <a:r>
              <a:rPr lang="en-GB" sz="11600"/>
              <a:t>Customisable templates for internal processes</a:t>
            </a:r>
            <a:endParaRPr sz="11600"/>
          </a:p>
          <a:p>
            <a:pPr marL="457200" marR="0" lvl="0" indent="-454342" algn="l" rtl="0">
              <a:lnSpc>
                <a:spcPct val="100000"/>
              </a:lnSpc>
              <a:spcBef>
                <a:spcPts val="0"/>
              </a:spcBef>
              <a:spcAft>
                <a:spcPts val="0"/>
              </a:spcAft>
              <a:buSzPct val="100000"/>
              <a:buChar char="•"/>
            </a:pPr>
            <a:r>
              <a:rPr lang="en-GB" sz="11600"/>
              <a:t>Change of Policy survey of expectations</a:t>
            </a:r>
            <a:endParaRPr sz="11600"/>
          </a:p>
          <a:p>
            <a:pPr marL="457200" marR="0" lvl="0" indent="-454342" algn="l" rtl="0">
              <a:lnSpc>
                <a:spcPct val="100000"/>
              </a:lnSpc>
              <a:spcBef>
                <a:spcPts val="0"/>
              </a:spcBef>
              <a:spcAft>
                <a:spcPts val="0"/>
              </a:spcAft>
              <a:buSzPct val="100000"/>
              <a:buChar char="•"/>
            </a:pPr>
            <a:r>
              <a:rPr lang="en-GB" sz="11600"/>
              <a:t>Model Internal Policy document</a:t>
            </a:r>
            <a:endParaRPr sz="2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Implementing the Toolkit</a:t>
            </a:r>
            <a:endParaRPr sz="4000"/>
          </a:p>
        </p:txBody>
      </p:sp>
      <p:sp>
        <p:nvSpPr>
          <p:cNvPr id="312" name="Google Shape;312;p3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Action plans</a:t>
            </a:r>
            <a:endParaRPr/>
          </a:p>
          <a:p>
            <a:pPr marL="0" lvl="0" indent="0" algn="l" rtl="0">
              <a:spcBef>
                <a:spcPts val="640"/>
              </a:spcBef>
              <a:spcAft>
                <a:spcPts val="0"/>
              </a:spcAft>
              <a:buClr>
                <a:srgbClr val="888888"/>
              </a:buClr>
              <a:buSzPts val="3200"/>
              <a:buNone/>
            </a:pPr>
            <a:r>
              <a:rPr lang="en-GB">
                <a:solidFill>
                  <a:srgbClr val="888888"/>
                </a:solidFill>
              </a:rPr>
              <a:t>• Staff engagement</a:t>
            </a:r>
            <a:endParaRPr/>
          </a:p>
        </p:txBody>
      </p:sp>
      <p:pic>
        <p:nvPicPr>
          <p:cNvPr id="2" name="image4.png">
            <a:extLst>
              <a:ext uri="{FF2B5EF4-FFF2-40B4-BE49-F238E27FC236}">
                <a16:creationId xmlns:a16="http://schemas.microsoft.com/office/drawing/2014/main" id="{5EB53AB0-FAB6-91A9-93B4-2C0F48E9D17F}"/>
              </a:ext>
            </a:extLst>
          </p:cNvPr>
          <p:cNvPicPr/>
          <p:nvPr/>
        </p:nvPicPr>
        <p:blipFill>
          <a:blip r:embed="rId3"/>
          <a:srcRect/>
          <a:stretch>
            <a:fillRect/>
          </a:stretch>
        </p:blipFill>
        <p:spPr>
          <a:xfrm>
            <a:off x="7526655" y="6204141"/>
            <a:ext cx="1223010" cy="429895"/>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Gender as a Spectrum</a:t>
            </a:r>
            <a:endParaRPr sz="4000"/>
          </a:p>
        </p:txBody>
      </p:sp>
      <p:sp>
        <p:nvSpPr>
          <p:cNvPr id="115" name="Google Shape;115;p4"/>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Beyond male and female</a:t>
            </a:r>
            <a:endParaRPr/>
          </a:p>
          <a:p>
            <a:pPr marL="0" lvl="0" indent="0" algn="l" rtl="0">
              <a:spcBef>
                <a:spcPts val="640"/>
              </a:spcBef>
              <a:spcAft>
                <a:spcPts val="0"/>
              </a:spcAft>
              <a:buClr>
                <a:srgbClr val="888888"/>
              </a:buClr>
              <a:buSzPts val="3200"/>
              <a:buNone/>
            </a:pPr>
            <a:r>
              <a:rPr lang="en-GB">
                <a:solidFill>
                  <a:srgbClr val="888888"/>
                </a:solidFill>
              </a:rPr>
              <a:t>• Non-binary, genderfluid, agender</a:t>
            </a:r>
            <a:endParaRPr/>
          </a:p>
        </p:txBody>
      </p:sp>
      <p:pic>
        <p:nvPicPr>
          <p:cNvPr id="116" name="Google Shape;116;p4" title="description-3.png"/>
          <p:cNvPicPr preferRelativeResize="0"/>
          <p:nvPr/>
        </p:nvPicPr>
        <p:blipFill>
          <a:blip r:embed="rId3">
            <a:alphaModFix/>
          </a:blip>
          <a:stretch>
            <a:fillRect/>
          </a:stretch>
        </p:blipFill>
        <p:spPr>
          <a:xfrm rot="-948609">
            <a:off x="7472071" y="3558781"/>
            <a:ext cx="2452886" cy="21340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Inclusive Language</a:t>
            </a:r>
            <a:endParaRPr sz="4000"/>
          </a:p>
        </p:txBody>
      </p:sp>
      <p:sp>
        <p:nvSpPr>
          <p:cNvPr id="123" name="Google Shape;123;p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Importance of pronouns</a:t>
            </a:r>
            <a:endParaRPr/>
          </a:p>
          <a:p>
            <a:pPr marL="0" lvl="0" indent="0" algn="l" rtl="0">
              <a:spcBef>
                <a:spcPts val="640"/>
              </a:spcBef>
              <a:spcAft>
                <a:spcPts val="0"/>
              </a:spcAft>
              <a:buClr>
                <a:srgbClr val="888888"/>
              </a:buClr>
              <a:buSzPts val="3200"/>
              <a:buNone/>
            </a:pPr>
            <a:r>
              <a:rPr lang="en-GB">
                <a:solidFill>
                  <a:srgbClr val="888888"/>
                </a:solidFill>
              </a:rPr>
              <a:t>• Respectful communication</a:t>
            </a:r>
            <a:endParaRPr/>
          </a:p>
        </p:txBody>
      </p:sp>
      <p:pic>
        <p:nvPicPr>
          <p:cNvPr id="124" name="Google Shape;124;p5" title="description-2.png"/>
          <p:cNvPicPr preferRelativeResize="0"/>
          <p:nvPr/>
        </p:nvPicPr>
        <p:blipFill>
          <a:blip r:embed="rId3">
            <a:alphaModFix/>
          </a:blip>
          <a:stretch>
            <a:fillRect/>
          </a:stretch>
        </p:blipFill>
        <p:spPr>
          <a:xfrm rot="-1152083">
            <a:off x="6534105" y="3761657"/>
            <a:ext cx="2536166" cy="22064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Forms of Discrimination</a:t>
            </a:r>
            <a:endParaRPr sz="4000"/>
          </a:p>
        </p:txBody>
      </p:sp>
      <p:sp>
        <p:nvSpPr>
          <p:cNvPr id="131" name="Google Shape;131;p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Stereotyping and bias</a:t>
            </a:r>
            <a:endParaRPr/>
          </a:p>
          <a:p>
            <a:pPr marL="0" lvl="0" indent="0" algn="l" rtl="0">
              <a:spcBef>
                <a:spcPts val="640"/>
              </a:spcBef>
              <a:spcAft>
                <a:spcPts val="0"/>
              </a:spcAft>
              <a:buClr>
                <a:srgbClr val="888888"/>
              </a:buClr>
              <a:buSzPts val="3200"/>
              <a:buNone/>
            </a:pPr>
            <a:r>
              <a:rPr lang="en-GB">
                <a:solidFill>
                  <a:srgbClr val="888888"/>
                </a:solidFill>
              </a:rPr>
              <a:t>• Structural discrimination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t>History of LGBTQIA+ Rights in the EU</a:t>
            </a:r>
            <a:endParaRPr sz="4000"/>
          </a:p>
        </p:txBody>
      </p:sp>
      <p:sp>
        <p:nvSpPr>
          <p:cNvPr id="138" name="Google Shape;138;p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Key legal milestones</a:t>
            </a:r>
            <a:endParaRPr/>
          </a:p>
          <a:p>
            <a:pPr marL="0" lvl="0" indent="0" algn="l" rtl="0">
              <a:spcBef>
                <a:spcPts val="640"/>
              </a:spcBef>
              <a:spcAft>
                <a:spcPts val="0"/>
              </a:spcAft>
              <a:buClr>
                <a:srgbClr val="888888"/>
              </a:buClr>
              <a:buSzPts val="3200"/>
              <a:buNone/>
            </a:pPr>
            <a:r>
              <a:rPr lang="en-GB">
                <a:solidFill>
                  <a:srgbClr val="888888"/>
                </a:solidFill>
              </a:rPr>
              <a:t>• Differences across countries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b="1"/>
              <a:t>2. Intersectionality in Education</a:t>
            </a:r>
            <a:endParaRPr sz="4000"/>
          </a:p>
        </p:txBody>
      </p:sp>
      <p:pic>
        <p:nvPicPr>
          <p:cNvPr id="145" name="Google Shape;145;p8" title="modul_2.png"/>
          <p:cNvPicPr preferRelativeResize="0"/>
          <p:nvPr/>
        </p:nvPicPr>
        <p:blipFill>
          <a:blip r:embed="rId3">
            <a:alphaModFix/>
          </a:blip>
          <a:stretch>
            <a:fillRect/>
          </a:stretch>
        </p:blipFill>
        <p:spPr>
          <a:xfrm>
            <a:off x="1175026" y="2158750"/>
            <a:ext cx="6793945" cy="3464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000">
                <a:solidFill>
                  <a:schemeClr val="dk1"/>
                </a:solidFill>
                <a:latin typeface="Calibri"/>
                <a:ea typeface="Calibri"/>
                <a:cs typeface="Calibri"/>
                <a:sym typeface="Calibri"/>
              </a:rPr>
              <a:t>What is Intersectionality?</a:t>
            </a:r>
            <a:endParaRPr sz="4000"/>
          </a:p>
        </p:txBody>
      </p:sp>
      <p:sp>
        <p:nvSpPr>
          <p:cNvPr id="152" name="Google Shape;152;p9"/>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Definition and origin</a:t>
            </a:r>
            <a:endParaRPr/>
          </a:p>
          <a:p>
            <a:pPr marL="0" lvl="0" indent="0" algn="l" rtl="0">
              <a:spcBef>
                <a:spcPts val="640"/>
              </a:spcBef>
              <a:spcAft>
                <a:spcPts val="0"/>
              </a:spcAft>
              <a:buClr>
                <a:srgbClr val="888888"/>
              </a:buClr>
              <a:buSzPts val="3200"/>
              <a:buNone/>
            </a:pPr>
            <a:r>
              <a:rPr lang="en-GB"/>
              <a:t>• Kimberlé Crenshaw’s theory</a:t>
            </a:r>
            <a:endParaRPr/>
          </a:p>
        </p:txBody>
      </p:sp>
      <p:pic>
        <p:nvPicPr>
          <p:cNvPr id="153" name="Google Shape;153;p9" title="well.png"/>
          <p:cNvPicPr preferRelativeResize="0"/>
          <p:nvPr/>
        </p:nvPicPr>
        <p:blipFill>
          <a:blip r:embed="rId3">
            <a:alphaModFix/>
          </a:blip>
          <a:stretch>
            <a:fillRect/>
          </a:stretch>
        </p:blipFill>
        <p:spPr>
          <a:xfrm rot="-1063265">
            <a:off x="6627243" y="3239148"/>
            <a:ext cx="2599639" cy="23916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Bildschirmpräsentation (4:3)</PresentationFormat>
  <Paragraphs>164</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Cambria</vt:lpstr>
      <vt:lpstr>Office Theme</vt:lpstr>
      <vt:lpstr>UNIQUE Workshop</vt:lpstr>
      <vt:lpstr>1. Understanding LGBTQIA+ Identities</vt:lpstr>
      <vt:lpstr>Key Terminology</vt:lpstr>
      <vt:lpstr>Gender as a Spectrum</vt:lpstr>
      <vt:lpstr>Inclusive Language</vt:lpstr>
      <vt:lpstr>Forms of Discrimination</vt:lpstr>
      <vt:lpstr>History of LGBTQIA+ Rights in the EU</vt:lpstr>
      <vt:lpstr>2. Intersectionality in Education</vt:lpstr>
      <vt:lpstr>What is Intersectionality?</vt:lpstr>
      <vt:lpstr>Examples in Education</vt:lpstr>
      <vt:lpstr>Legal and Social Challenges</vt:lpstr>
      <vt:lpstr>Empathy and Representation</vt:lpstr>
      <vt:lpstr>Tools for Intersectional Practice</vt:lpstr>
      <vt:lpstr>3. Creating Inclusive Learning Environments</vt:lpstr>
      <vt:lpstr>Defining Inclusion</vt:lpstr>
      <vt:lpstr>Inclusive Teaching Strategies</vt:lpstr>
      <vt:lpstr>Safer Spaces</vt:lpstr>
      <vt:lpstr>Needs Assessment</vt:lpstr>
      <vt:lpstr>Empowerment and Allyship</vt:lpstr>
      <vt:lpstr>4. Classroom Management  &amp; Conflict Resolution</vt:lpstr>
      <vt:lpstr>Conflict Prevention Strategies</vt:lpstr>
      <vt:lpstr>Handling Discrimination</vt:lpstr>
      <vt:lpstr>Supporting Victims</vt:lpstr>
      <vt:lpstr>Dealing with Perpetrators</vt:lpstr>
      <vt:lpstr>Institutional Policy &amp; Support</vt:lpstr>
      <vt:lpstr>5. Toolkit for Diversity Ambassadors</vt:lpstr>
      <vt:lpstr>Toolkit Overview</vt:lpstr>
      <vt:lpstr>Communication Tools</vt:lpstr>
      <vt:lpstr>Training Delivery Tools</vt:lpstr>
      <vt:lpstr>Organisational Strategy Tools</vt:lpstr>
      <vt:lpstr>Implementing the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Detsch, Iris</cp:lastModifiedBy>
  <cp:revision>1</cp:revision>
  <dcterms:created xsi:type="dcterms:W3CDTF">2013-01-27T09:14:16Z</dcterms:created>
  <dcterms:modified xsi:type="dcterms:W3CDTF">2025-10-16T16:07:01Z</dcterms:modified>
</cp:coreProperties>
</file>