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TWYf9r4ZwF4prv2NXMn603BO3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snapToGrid="0">
      <p:cViewPr varScale="1">
        <p:scale>
          <a:sx n="69" d="100"/>
          <a:sy n="69" d="100"/>
        </p:scale>
        <p:origin x="1858" y="2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0" u="none" strike="noStrike" cap="none" dirty="0">
                <a:solidFill>
                  <a:schemeClr val="dk1"/>
                </a:solidFill>
                <a:latin typeface="Arial"/>
                <a:ea typeface="Arial"/>
                <a:cs typeface="Arial"/>
                <a:sym typeface="Arial"/>
              </a:rPr>
              <a:t>Le formateur doit bien connaître les modules de formation, le plan de travail et la boîte à outils de l'ambassadeur de la diversité avant de faire cette présentation.</a:t>
            </a:r>
          </a:p>
        </p:txBody>
      </p:sp>
      <p:sp>
        <p:nvSpPr>
          <p:cNvPr id="87" name="Google Shape;87;p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1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À l'aide d'exemples concrets, le module démontre l'impact de l'intersectionnalité sur les apprenants dans les contextes éducatifs. Il décrit des scénarios dans lesquels les individus sont confrontés à des désavantages cumulés dus à de multiples aspects de leur identité, ce qui peut affecter la participation, la réussite et le bien-être.</a:t>
            </a:r>
            <a:endParaRPr sz="1800" dirty="0">
              <a:solidFill>
                <a:schemeClr val="dk1"/>
              </a:solidFill>
              <a:latin typeface="Cambria"/>
              <a:ea typeface="Cambria"/>
              <a:cs typeface="Cambria"/>
              <a:sym typeface="Cambria"/>
            </a:endParaRPr>
          </a:p>
        </p:txBody>
      </p:sp>
      <p:sp>
        <p:nvSpPr>
          <p:cNvPr id="152" name="Google Shape;152;p10: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Le module examine également les contextes juridiques et sociaux des différents pays européens, en montrant comment les politiques nationales et les normes culturelles influencent les expériences vécues par les apprenants. Il met l'accent sur le rôle des éducateurs dans la lutte contre ces disparités et le plaidoyer en faveur de l'inclusion.</a:t>
            </a:r>
            <a:endParaRPr sz="1800" dirty="0">
              <a:solidFill>
                <a:schemeClr val="dk1"/>
              </a:solidFill>
              <a:latin typeface="Cambria"/>
              <a:ea typeface="Cambria"/>
              <a:cs typeface="Cambria"/>
              <a:sym typeface="Cambria"/>
            </a:endParaRPr>
          </a:p>
        </p:txBody>
      </p:sp>
      <p:sp>
        <p:nvSpPr>
          <p:cNvPr id="159" name="Google Shape;159;p1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1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L'empathie et la représentation sont présentées comme des outils clés de l'éducation intersectionnelle. Le module encourage les éducateurs à inclure des voix et des perspectives diverses dans leur matériel pédagogique et à lutter activement contre les stéréotypes par la représentation et la pédagogie inclusive.</a:t>
            </a:r>
          </a:p>
        </p:txBody>
      </p:sp>
      <p:sp>
        <p:nvSpPr>
          <p:cNvPr id="166" name="Google Shape;166;p1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Enfin, des outils pratiques sont présentés pour aider les éducateurs à mettre en œuvre des pratiques intersectionnelles dans leur travail. Il s'agit notamment d'outils d'auto-évaluation, de stratégies d'enseignement révisées et de l'intégration de la voix des apprenants dans la conception des programmes. Ces outils permettent aux éducateurs de créer des environnements plus inclusifs et équitables.</a:t>
            </a:r>
          </a:p>
          <a:p>
            <a:pPr marL="0" marR="0" lvl="0" indent="0" algn="l" rtl="0">
              <a:lnSpc>
                <a:spcPct val="115000"/>
              </a:lnSpc>
              <a:spcBef>
                <a:spcPts val="0"/>
              </a:spcBef>
              <a:spcAft>
                <a:spcPts val="0"/>
              </a:spcAft>
              <a:buNone/>
            </a:pPr>
            <a:endParaRPr lang="fr-FR" sz="1800" dirty="0">
              <a:solidFill>
                <a:schemeClr val="dk1"/>
              </a:solidFill>
              <a:latin typeface="Cambria"/>
              <a:ea typeface="Cambria"/>
              <a:cs typeface="Cambria"/>
              <a:sym typeface="Cambria"/>
            </a:endParaRPr>
          </a:p>
          <a:p>
            <a:pPr marL="0" marR="0" lvl="0" indent="0" algn="l" rtl="0">
              <a:lnSpc>
                <a:spcPct val="115000"/>
              </a:lnSpc>
              <a:spcBef>
                <a:spcPts val="0"/>
              </a:spcBef>
              <a:spcAft>
                <a:spcPts val="0"/>
              </a:spcAft>
              <a:buNone/>
            </a:pPr>
            <a:endParaRPr lang="fr-FR" sz="1800" dirty="0">
              <a:solidFill>
                <a:schemeClr val="dk1"/>
              </a:solidFill>
              <a:latin typeface="Cambria"/>
              <a:ea typeface="Cambria"/>
              <a:cs typeface="Cambria"/>
              <a:sym typeface="Cambria"/>
            </a:endParaRPr>
          </a:p>
        </p:txBody>
      </p:sp>
      <p:sp>
        <p:nvSpPr>
          <p:cNvPr id="173" name="Google Shape;173;p13: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0" name="Google Shape;180;p14: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Ce module explore la signification de l'inclusion et la manière dont elle diffère de l'intégration et de l'assimilation. L'inclusion est présentée comme une approche proactive dans laquelle l'environnement d'apprentissage est adapté pour répondre aux divers besoins des apprenants plutôt que d'attendre d'eux qu'ils se conforment aux normes existantes.</a:t>
            </a:r>
          </a:p>
        </p:txBody>
      </p:sp>
      <p:sp>
        <p:nvSpPr>
          <p:cNvPr id="187" name="Google Shape;187;p1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Nous proposons des stratégies pratiques pour mettre en œuvre des pratiques d'enseignement inclusives. Il s'agit notamment de diversifier le matériel pédagogique, de créer des opportunités d'apprentissage flexibles et d'adapter les pratiques d'évaluation. L'objectif est de favoriser la participation et l'équité pour tous les apprenants.</a:t>
            </a:r>
            <a:endParaRPr sz="1800" dirty="0">
              <a:solidFill>
                <a:schemeClr val="dk1"/>
              </a:solidFill>
              <a:latin typeface="Cambria"/>
              <a:ea typeface="Cambria"/>
              <a:cs typeface="Cambria"/>
              <a:sym typeface="Cambria"/>
            </a:endParaRPr>
          </a:p>
        </p:txBody>
      </p:sp>
      <p:sp>
        <p:nvSpPr>
          <p:cNvPr id="194" name="Google Shape;194;p1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La création d'espaces plus sûrs est un élément central de l'inclusion. Le module examine comment l'agencement de la salle de classe, la communication et la création d'une communauté contribuent à un sentiment de sécurité et d'appartenance. Ces éléments sont essentiels pour promouvoir l'ouverture et réduire la discrimination.</a:t>
            </a:r>
            <a:endParaRPr sz="1800" dirty="0">
              <a:solidFill>
                <a:schemeClr val="dk1"/>
              </a:solidFill>
              <a:latin typeface="Cambria"/>
              <a:ea typeface="Cambria"/>
              <a:cs typeface="Cambria"/>
              <a:sym typeface="Cambria"/>
            </a:endParaRPr>
          </a:p>
        </p:txBody>
      </p:sp>
      <p:sp>
        <p:nvSpPr>
          <p:cNvPr id="201" name="Google Shape;201;p17: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1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Les éducateurs sont encouragés à procéder à des évaluations des besoins en matière d'inclusion dans leurs classes. Cela inclut l'utilisation de questionnaires anonymes et de boucles de rétroaction régulières pour comprendre les besoins des apprenants et améliorer la culture de la classe. Ces évaluations aident les éducateurs à adapter et à affiner leurs pratiques en permanence.</a:t>
            </a:r>
          </a:p>
        </p:txBody>
      </p:sp>
      <p:sp>
        <p:nvSpPr>
          <p:cNvPr id="208" name="Google Shape;208;p18: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4" name="Google Shape;214;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Enfin, le module introduit les concepts d'autonomisation et d'alliance. Les éducateurs sont invités à ne pas se contenter de soutenir les apprenants, mais à défendre activement les valeurs d'inclusion au sein de leurs institutions. Cela nécessite une </a:t>
            </a:r>
            <a:r>
              <a:rPr lang="fr-FR" sz="1800" dirty="0" err="1">
                <a:solidFill>
                  <a:schemeClr val="dk1"/>
                </a:solidFill>
                <a:latin typeface="Cambria"/>
                <a:ea typeface="Cambria"/>
                <a:cs typeface="Cambria"/>
                <a:sym typeface="Cambria"/>
              </a:rPr>
              <a:t>auto-réflexion</a:t>
            </a:r>
            <a:r>
              <a:rPr lang="fr-FR" sz="1800" dirty="0">
                <a:solidFill>
                  <a:schemeClr val="dk1"/>
                </a:solidFill>
                <a:latin typeface="Cambria"/>
                <a:ea typeface="Cambria"/>
                <a:cs typeface="Cambria"/>
                <a:sym typeface="Cambria"/>
              </a:rPr>
              <a:t> permanente et un engagement à lutter contre l'inégalité et l'exclusion.</a:t>
            </a:r>
            <a:endParaRPr sz="1800" dirty="0">
              <a:solidFill>
                <a:schemeClr val="dk1"/>
              </a:solidFill>
              <a:latin typeface="Cambria"/>
              <a:ea typeface="Cambria"/>
              <a:cs typeface="Cambria"/>
              <a:sym typeface="Cambria"/>
            </a:endParaRPr>
          </a:p>
        </p:txBody>
      </p:sp>
      <p:sp>
        <p:nvSpPr>
          <p:cNvPr id="215" name="Google Shape;215;p19: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6" name="Google Shape;96;p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2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2" name="Google Shape;222;p20: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2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Le dernier module se concentre sur la gestion de la dynamique de la classe et le traitement efficace des conflits. Il commence par souligner l'importance des stratégies proactives de prévention des conflits, y compris la promotion de la diversité, des programmes inclusifs et d'une culture de classe respectueuse.</a:t>
            </a:r>
          </a:p>
        </p:txBody>
      </p:sp>
      <p:sp>
        <p:nvSpPr>
          <p:cNvPr id="229" name="Google Shape;229;p2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2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En cas de conflit, les éducateurs doivent agir rapidement et de manière constructive. Le module fournit des conseils sur la manière de traiter les incidents discriminatoires et de veiller à ce que les victimes et les auteurs soient soutenus par des approches réparatrices. Des mécanismes de signalement clairs et un soutien institutionnel sont essentiels.</a:t>
            </a:r>
          </a:p>
        </p:txBody>
      </p:sp>
      <p:sp>
        <p:nvSpPr>
          <p:cNvPr id="236" name="Google Shape;236;p2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2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L'aide aux victimes consiste à offrir un soutien émotionnel et psychologique, à renforcer les valeurs de la communauté et à assurer une sécurité à long terme. Les éducateurs sont encouragés à créer des systèmes de suivi afin de prévenir la </a:t>
            </a:r>
            <a:r>
              <a:rPr lang="fr-FR" sz="1800" dirty="0" err="1">
                <a:solidFill>
                  <a:schemeClr val="dk1"/>
                </a:solidFill>
                <a:latin typeface="Cambria"/>
                <a:ea typeface="Cambria"/>
                <a:cs typeface="Cambria"/>
                <a:sym typeface="Cambria"/>
              </a:rPr>
              <a:t>rétraumatisation</a:t>
            </a:r>
            <a:r>
              <a:rPr lang="fr-FR" sz="1800" dirty="0">
                <a:solidFill>
                  <a:schemeClr val="dk1"/>
                </a:solidFill>
                <a:latin typeface="Cambria"/>
                <a:ea typeface="Cambria"/>
                <a:cs typeface="Cambria"/>
                <a:sym typeface="Cambria"/>
              </a:rPr>
              <a:t> et de favoriser la guérison.</a:t>
            </a:r>
          </a:p>
        </p:txBody>
      </p:sp>
      <p:sp>
        <p:nvSpPr>
          <p:cNvPr id="243" name="Google Shape;243;p23: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2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Les auteurs d'infractions devraient être engagés dans des processus éducatifs et réparateurs plutôt que de se contenter d'une simple punition. Le module promeut les principes de la justice réparatrice pour aider les individus à comprendre le mal qu'ils ont causé et à développer de l'empathie.</a:t>
            </a:r>
          </a:p>
        </p:txBody>
      </p:sp>
      <p:sp>
        <p:nvSpPr>
          <p:cNvPr id="250" name="Google Shape;250;p24: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5: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2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Enfin, le rôle de la politique et de la direction des établissements est examiné. Les écoles et les établissements de formation sont invités à intégrer l'inclusion dans leurs plans </a:t>
            </a:r>
            <a:r>
              <a:rPr lang="fr-FR" sz="1800" dirty="0" err="1">
                <a:solidFill>
                  <a:schemeClr val="dk1"/>
                </a:solidFill>
                <a:latin typeface="Cambria"/>
                <a:ea typeface="Cambria"/>
                <a:cs typeface="Cambria"/>
                <a:sym typeface="Cambria"/>
              </a:rPr>
              <a:t>strategiques</a:t>
            </a:r>
            <a:r>
              <a:rPr lang="fr-FR" sz="1800" dirty="0">
                <a:solidFill>
                  <a:schemeClr val="dk1"/>
                </a:solidFill>
                <a:latin typeface="Cambria"/>
                <a:ea typeface="Cambria"/>
                <a:cs typeface="Cambria"/>
                <a:sym typeface="Cambria"/>
              </a:rPr>
              <a:t> et à fournir un soutien structurel au personnel et aux apprenants. Un changement durable nécessite une approche de l'inclusion à l'échelle de l'établissement tout entier.</a:t>
            </a:r>
            <a:endParaRPr sz="1800" dirty="0">
              <a:solidFill>
                <a:schemeClr val="dk1"/>
              </a:solidFill>
              <a:latin typeface="Cambria"/>
              <a:ea typeface="Cambria"/>
              <a:cs typeface="Cambria"/>
              <a:sym typeface="Cambria"/>
            </a:endParaRPr>
          </a:p>
        </p:txBody>
      </p:sp>
      <p:sp>
        <p:nvSpPr>
          <p:cNvPr id="257" name="Google Shape;257;p2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p2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4" name="Google Shape;264;p2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2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dirty="0">
                <a:solidFill>
                  <a:schemeClr val="dk1"/>
                </a:solidFill>
                <a:latin typeface="Arial"/>
                <a:ea typeface="Arial"/>
                <a:cs typeface="Arial"/>
                <a:sym typeface="Arial"/>
              </a:rPr>
              <a:t>Présentez chaque élément de la boîte à outils et son impact escompté :</a:t>
            </a:r>
          </a:p>
          <a:p>
            <a:pPr marL="0" marR="0" lvl="0" indent="0" algn="l" rtl="0">
              <a:spcBef>
                <a:spcPts val="0"/>
              </a:spcBef>
              <a:spcAft>
                <a:spcPts val="0"/>
              </a:spcAft>
              <a:buNone/>
            </a:pPr>
            <a:endParaRPr lang="fr-FR" sz="1200" dirty="0">
              <a:solidFill>
                <a:schemeClr val="dk1"/>
              </a:solidFill>
              <a:latin typeface="Arial"/>
              <a:ea typeface="Arial"/>
              <a:cs typeface="Arial"/>
              <a:sym typeface="Arial"/>
            </a:endParaRPr>
          </a:p>
          <a:p>
            <a:pPr marL="0" marR="0" lvl="0" indent="0" algn="l" rtl="0">
              <a:spcBef>
                <a:spcPts val="0"/>
              </a:spcBef>
              <a:spcAft>
                <a:spcPts val="0"/>
              </a:spcAft>
              <a:buNone/>
            </a:pPr>
            <a:r>
              <a:rPr lang="fr-FR" sz="1200" b="1" dirty="0">
                <a:solidFill>
                  <a:schemeClr val="dk1"/>
                </a:solidFill>
                <a:latin typeface="Arial"/>
                <a:ea typeface="Arial"/>
                <a:cs typeface="Arial"/>
                <a:sym typeface="Arial"/>
              </a:rPr>
              <a:t>OUTILS DE COMMUNICATION :</a:t>
            </a:r>
          </a:p>
          <a:p>
            <a:pPr marL="171450" marR="0" lvl="0" indent="-171450" algn="l" rtl="0">
              <a:spcBef>
                <a:spcPts val="0"/>
              </a:spcBef>
              <a:spcAft>
                <a:spcPts val="0"/>
              </a:spcAft>
              <a:buFontTx/>
              <a:buChar char="-"/>
            </a:pPr>
            <a:r>
              <a:rPr lang="fr-FR" sz="1200" dirty="0">
                <a:solidFill>
                  <a:schemeClr val="dk1"/>
                </a:solidFill>
                <a:latin typeface="Arial"/>
                <a:ea typeface="Arial"/>
                <a:cs typeface="Arial"/>
                <a:sym typeface="Arial"/>
              </a:rPr>
              <a:t>les individus seront en mesure d'engager et de motiver leur établissement, ou au moins d'autres membres du personnel, dans le but de rendre l'établissement plus inclusif pour les apprenants adultes LGBTQIA</a:t>
            </a:r>
          </a:p>
          <a:p>
            <a:pPr marL="171450" marR="0" lvl="0" indent="-171450" algn="l" rtl="0">
              <a:spcBef>
                <a:spcPts val="0"/>
              </a:spcBef>
              <a:spcAft>
                <a:spcPts val="0"/>
              </a:spcAft>
              <a:buFontTx/>
              <a:buChar char="-"/>
            </a:pPr>
            <a:r>
              <a:rPr lang="fr-FR" sz="1200" dirty="0">
                <a:solidFill>
                  <a:schemeClr val="dk1"/>
                </a:solidFill>
                <a:latin typeface="Arial"/>
                <a:ea typeface="Arial"/>
                <a:cs typeface="Arial"/>
                <a:sym typeface="Arial"/>
              </a:rPr>
              <a:t>les responsables seront en mesure de mettre en œuvre une stratégie de diffusion durable.</a:t>
            </a:r>
          </a:p>
          <a:p>
            <a:pPr marL="0" marR="0" lvl="0" indent="0" algn="l" rtl="0">
              <a:spcBef>
                <a:spcPts val="0"/>
              </a:spcBef>
              <a:spcAft>
                <a:spcPts val="0"/>
              </a:spcAft>
              <a:buNone/>
            </a:pPr>
            <a:endParaRPr lang="fr-FR" sz="1200" dirty="0">
              <a:solidFill>
                <a:schemeClr val="dk1"/>
              </a:solidFill>
              <a:latin typeface="Arial"/>
              <a:ea typeface="Arial"/>
              <a:cs typeface="Arial"/>
              <a:sym typeface="Arial"/>
            </a:endParaRPr>
          </a:p>
          <a:p>
            <a:pPr marL="0" marR="0" lvl="0" indent="0" algn="l" rtl="0">
              <a:spcBef>
                <a:spcPts val="0"/>
              </a:spcBef>
              <a:spcAft>
                <a:spcPts val="0"/>
              </a:spcAft>
              <a:buNone/>
            </a:pPr>
            <a:r>
              <a:rPr lang="fr-FR" sz="1200" b="1" dirty="0">
                <a:solidFill>
                  <a:schemeClr val="dk1"/>
                </a:solidFill>
                <a:latin typeface="Arial"/>
                <a:ea typeface="Arial"/>
                <a:cs typeface="Arial"/>
                <a:sym typeface="Arial"/>
              </a:rPr>
              <a:t>OUTILS DE FORMATION </a:t>
            </a:r>
            <a:r>
              <a:rPr lang="fr-FR" sz="1200" dirty="0">
                <a:solidFill>
                  <a:schemeClr val="dk1"/>
                </a:solidFill>
                <a:latin typeface="Arial"/>
                <a:ea typeface="Arial"/>
                <a:cs typeface="Arial"/>
                <a:sym typeface="Arial"/>
              </a:rPr>
              <a:t>:</a:t>
            </a:r>
          </a:p>
          <a:p>
            <a:pPr marL="0" marR="0" lvl="0" indent="0" algn="l" rtl="0">
              <a:spcBef>
                <a:spcPts val="0"/>
              </a:spcBef>
              <a:spcAft>
                <a:spcPts val="0"/>
              </a:spcAft>
              <a:buNone/>
            </a:pPr>
            <a:r>
              <a:rPr lang="fr-FR" sz="1200" dirty="0">
                <a:solidFill>
                  <a:schemeClr val="dk1"/>
                </a:solidFill>
                <a:latin typeface="Arial"/>
                <a:ea typeface="Arial"/>
                <a:cs typeface="Arial"/>
                <a:sym typeface="Arial"/>
              </a:rPr>
              <a:t>- les membres du personnel seront en mesure de faciliter les procédures de formation des enseignants au sein d'une école ou d'un établissement de formation</a:t>
            </a:r>
          </a:p>
          <a:p>
            <a:pPr marL="0" marR="0" lvl="0" indent="0" algn="l" rtl="0">
              <a:spcBef>
                <a:spcPts val="0"/>
              </a:spcBef>
              <a:spcAft>
                <a:spcPts val="0"/>
              </a:spcAft>
              <a:buNone/>
            </a:pPr>
            <a:endParaRPr lang="fr-FR" sz="1200" dirty="0">
              <a:solidFill>
                <a:schemeClr val="dk1"/>
              </a:solidFill>
              <a:latin typeface="Arial"/>
              <a:ea typeface="Arial"/>
              <a:cs typeface="Arial"/>
              <a:sym typeface="Arial"/>
            </a:endParaRPr>
          </a:p>
          <a:p>
            <a:pPr marL="0" marR="0" lvl="0" indent="0" algn="l" rtl="0">
              <a:spcBef>
                <a:spcPts val="0"/>
              </a:spcBef>
              <a:spcAft>
                <a:spcPts val="0"/>
              </a:spcAft>
              <a:buNone/>
            </a:pPr>
            <a:r>
              <a:rPr lang="fr-FR" sz="1200" b="1" dirty="0">
                <a:solidFill>
                  <a:schemeClr val="dk1"/>
                </a:solidFill>
                <a:latin typeface="Arial"/>
                <a:ea typeface="Arial"/>
                <a:cs typeface="Arial"/>
                <a:sym typeface="Arial"/>
              </a:rPr>
              <a:t>OUTILS DE STRATÉGIE D'ORGANISATION </a:t>
            </a:r>
            <a:r>
              <a:rPr lang="fr-FR" sz="1200" dirty="0">
                <a:solidFill>
                  <a:schemeClr val="dk1"/>
                </a:solidFill>
                <a:latin typeface="Arial"/>
                <a:ea typeface="Arial"/>
                <a:cs typeface="Arial"/>
                <a:sym typeface="Arial"/>
              </a:rPr>
              <a:t>:</a:t>
            </a:r>
          </a:p>
          <a:p>
            <a:pPr marL="0" marR="0" lvl="0" indent="0" algn="l" rtl="0">
              <a:spcBef>
                <a:spcPts val="0"/>
              </a:spcBef>
              <a:spcAft>
                <a:spcPts val="0"/>
              </a:spcAft>
              <a:buNone/>
            </a:pPr>
            <a:r>
              <a:rPr lang="fr-FR" sz="1200" dirty="0">
                <a:solidFill>
                  <a:schemeClr val="dk1"/>
                </a:solidFill>
                <a:latin typeface="Arial"/>
                <a:ea typeface="Arial"/>
                <a:cs typeface="Arial"/>
                <a:sym typeface="Arial"/>
              </a:rPr>
              <a:t>- les responsables seront en mesure de mettre en œuvre des politiques et des systèmes de soutien durables.</a:t>
            </a:r>
          </a:p>
          <a:p>
            <a:pPr marL="0" marR="0" lvl="0" indent="0" algn="l" rtl="0">
              <a:spcBef>
                <a:spcPts val="0"/>
              </a:spcBef>
              <a:spcAft>
                <a:spcPts val="0"/>
              </a:spcAft>
              <a:buNone/>
            </a:pPr>
            <a:endParaRPr lang="fr-FR" sz="1200" dirty="0">
              <a:solidFill>
                <a:schemeClr val="dk1"/>
              </a:solidFill>
              <a:latin typeface="Arial"/>
              <a:ea typeface="Arial"/>
              <a:cs typeface="Arial"/>
              <a:sym typeface="Arial"/>
            </a:endParaRPr>
          </a:p>
        </p:txBody>
      </p:sp>
      <p:sp>
        <p:nvSpPr>
          <p:cNvPr id="271" name="Google Shape;271;p27: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8: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p2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dirty="0">
                <a:solidFill>
                  <a:srgbClr val="000000"/>
                </a:solidFill>
                <a:latin typeface="Calibri"/>
                <a:ea typeface="Calibri"/>
                <a:cs typeface="Calibri"/>
                <a:sym typeface="Calibri"/>
              </a:rPr>
              <a:t>Guide de communication</a:t>
            </a:r>
            <a:br>
              <a:rPr lang="en-GB" sz="1800" b="0"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un document à lire en premier lieu avec un guide étape par étape sur la façon d'aborder la communication à l'intérieur d'une école en se référant aux outils de communication</a:t>
            </a:r>
            <a:r>
              <a:rPr lang="en-GB" sz="12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dirty="0" err="1">
                <a:solidFill>
                  <a:srgbClr val="000000"/>
                </a:solidFill>
                <a:latin typeface="Calibri"/>
                <a:ea typeface="Calibri"/>
                <a:cs typeface="Calibri"/>
                <a:sym typeface="Calibri"/>
              </a:rPr>
              <a:t>Charte</a:t>
            </a:r>
            <a:r>
              <a:rPr lang="en-GB" sz="1800" b="1" i="0" u="none" strike="noStrike" dirty="0">
                <a:solidFill>
                  <a:srgbClr val="000000"/>
                </a:solidFill>
                <a:latin typeface="Calibri"/>
                <a:ea typeface="Calibri"/>
                <a:cs typeface="Calibri"/>
                <a:sym typeface="Calibri"/>
              </a:rPr>
              <a:t> </a:t>
            </a:r>
            <a:r>
              <a:rPr lang="en-GB" sz="1800" b="1" i="0" u="none" strike="noStrike" dirty="0" err="1">
                <a:solidFill>
                  <a:srgbClr val="000000"/>
                </a:solidFill>
                <a:latin typeface="Calibri"/>
                <a:ea typeface="Calibri"/>
                <a:cs typeface="Calibri"/>
                <a:sym typeface="Calibri"/>
              </a:rPr>
              <a:t>visuelle</a:t>
            </a:r>
            <a:r>
              <a:rPr lang="en-GB" sz="1800" b="1" i="0" u="none" strike="noStrike" dirty="0">
                <a:solidFill>
                  <a:srgbClr val="000000"/>
                </a:solidFill>
                <a:latin typeface="Calibri"/>
                <a:ea typeface="Calibri"/>
                <a:cs typeface="Calibri"/>
                <a:sym typeface="Calibri"/>
              </a:rPr>
              <a:t> commune</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logos, exemples d'images, polices de caractères, couleurs...</a:t>
            </a:r>
            <a:endParaRPr dirty="0"/>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dirty="0">
                <a:solidFill>
                  <a:srgbClr val="000000"/>
                </a:solidFill>
                <a:latin typeface="Calibri"/>
                <a:ea typeface="Calibri"/>
                <a:cs typeface="Calibri"/>
                <a:sym typeface="Calibri"/>
              </a:rPr>
              <a:t>Affiche modifiable</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avec un message clair sur l'engagement de l'école contre la </a:t>
            </a:r>
            <a:r>
              <a:rPr lang="fr-FR" sz="1800" b="0" i="0" u="none" strike="noStrike" dirty="0" err="1">
                <a:solidFill>
                  <a:srgbClr val="000000"/>
                </a:solidFill>
                <a:latin typeface="Calibri"/>
                <a:ea typeface="Calibri"/>
                <a:cs typeface="Calibri"/>
                <a:sym typeface="Calibri"/>
              </a:rPr>
              <a:t>LGBTQIA+phobie</a:t>
            </a:r>
            <a:r>
              <a:rPr lang="fr-FR" sz="1800" b="0" i="0" u="none" strike="noStrike" dirty="0">
                <a:solidFill>
                  <a:srgbClr val="000000"/>
                </a:solidFill>
                <a:latin typeface="Calibri"/>
                <a:ea typeface="Calibri"/>
                <a:cs typeface="Calibri"/>
                <a:sym typeface="Calibri"/>
              </a:rPr>
              <a:t> avec un espace pour que l'école puisse ajouter ses propres informations, comme la personne de référence pour le signalement des abus</a:t>
            </a:r>
            <a:br>
              <a:rPr lang="en-GB" sz="1800" b="0" i="0" u="none" strike="noStrike" dirty="0">
                <a:solidFill>
                  <a:srgbClr val="000000"/>
                </a:solidFill>
                <a:latin typeface="Calibri"/>
                <a:ea typeface="Calibri"/>
                <a:cs typeface="Calibri"/>
                <a:sym typeface="Calibri"/>
              </a:rPr>
            </a:br>
            <a:endParaRPr sz="1800" b="1" i="0" u="none" strike="noStrike" dirty="0">
              <a:solidFill>
                <a:srgbClr val="FF0000"/>
              </a:solidFill>
              <a:latin typeface="Calibri"/>
              <a:ea typeface="Calibri"/>
              <a:cs typeface="Calibri"/>
              <a:sym typeface="Calibri"/>
            </a:endParaRPr>
          </a:p>
          <a:p>
            <a:pPr marL="0" marR="0" lvl="0" indent="0" algn="l" rtl="0">
              <a:spcBef>
                <a:spcPts val="0"/>
              </a:spcBef>
              <a:spcAft>
                <a:spcPts val="0"/>
              </a:spcAft>
              <a:buNone/>
            </a:pPr>
            <a:r>
              <a:rPr lang="fr-FR" sz="1800" b="1" i="0" u="none" strike="noStrike" dirty="0">
                <a:solidFill>
                  <a:srgbClr val="000000"/>
                </a:solidFill>
                <a:latin typeface="Calibri"/>
                <a:ea typeface="Calibri"/>
                <a:cs typeface="Calibri"/>
                <a:sym typeface="Calibri"/>
              </a:rPr>
              <a:t>Document d'aide à la discussion</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un recueil de points de discussion pour promouvoir les avancées structurelles en faveur de la diversité </a:t>
            </a:r>
          </a:p>
          <a:p>
            <a:pPr marL="0" marR="0" lvl="0" indent="0" algn="l" rtl="0">
              <a:spcBef>
                <a:spcPts val="0"/>
              </a:spcBef>
              <a:spcAft>
                <a:spcPts val="0"/>
              </a:spcAft>
              <a:buFontTx/>
              <a:buNone/>
            </a:pPr>
            <a:r>
              <a:rPr lang="fr-FR" sz="1800" b="0" i="0" u="none" strike="noStrike" dirty="0">
                <a:solidFill>
                  <a:srgbClr val="000000"/>
                </a:solidFill>
                <a:latin typeface="Calibri"/>
                <a:ea typeface="Calibri"/>
                <a:cs typeface="Calibri"/>
                <a:sym typeface="Calibri"/>
              </a:rPr>
              <a:t>- une formation rhétorique (idées fausses courantes sur la diversité et comment réagir lorsqu'elles sont évoquées par des « sceptiques ») </a:t>
            </a:r>
          </a:p>
          <a:p>
            <a:pPr marL="0" marR="0" lvl="0" indent="0" algn="l" rtl="0">
              <a:spcBef>
                <a:spcPts val="0"/>
              </a:spcBef>
              <a:spcAft>
                <a:spcPts val="0"/>
              </a:spcAft>
              <a:buFontTx/>
              <a:buNone/>
            </a:pPr>
            <a:r>
              <a:rPr lang="fr-FR" sz="1800" b="0" i="0" u="none" strike="noStrike" dirty="0">
                <a:solidFill>
                  <a:srgbClr val="000000"/>
                </a:solidFill>
                <a:latin typeface="Calibri"/>
                <a:ea typeface="Calibri"/>
                <a:cs typeface="Calibri"/>
                <a:sym typeface="Calibri"/>
              </a:rPr>
              <a:t>- une référence aux politiques nationales pour connaître le contexte national et savoir comment l'utiliser également. </a:t>
            </a:r>
            <a:endParaRPr lang="fr-FR" dirty="0"/>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fr-FR" sz="1800" b="1" i="0" u="none" strike="noStrike" dirty="0">
                <a:solidFill>
                  <a:srgbClr val="000000"/>
                </a:solidFill>
                <a:latin typeface="Calibri"/>
                <a:ea typeface="Calibri"/>
                <a:cs typeface="Calibri"/>
                <a:sym typeface="Calibri"/>
              </a:rPr>
              <a:t>Vidéo pour l'affichage en ligne</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a:t>
            </a:r>
            <a:r>
              <a:rPr lang="fr-FR" sz="1800" b="0" i="0" u="none" strike="noStrike" dirty="0" err="1">
                <a:solidFill>
                  <a:srgbClr val="000000"/>
                </a:solidFill>
                <a:latin typeface="Calibri"/>
                <a:ea typeface="Calibri"/>
                <a:cs typeface="Calibri"/>
                <a:sym typeface="Calibri"/>
              </a:rPr>
              <a:t>Canva</a:t>
            </a:r>
            <a:r>
              <a:rPr lang="fr-FR" sz="1800" b="0" i="0" u="none" strike="noStrike" dirty="0">
                <a:solidFill>
                  <a:srgbClr val="000000"/>
                </a:solidFill>
                <a:latin typeface="Calibri"/>
                <a:ea typeface="Calibri"/>
                <a:cs typeface="Calibri"/>
                <a:sym typeface="Calibri"/>
              </a:rPr>
              <a:t> modifiable contenant des informations, y compris un résumé des fondements juridiques et des avantages de la diversité dans les espaces d'apprentissage, que l'école peut modifier pour y ajouter ses propres informations, enregistrer sous forme de vidéo et mettre en ligne.</a:t>
            </a:r>
            <a:endParaRPr dirty="0"/>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fr-FR" sz="1800" b="1" i="0" u="none" strike="noStrike" dirty="0">
                <a:solidFill>
                  <a:srgbClr val="000000"/>
                </a:solidFill>
                <a:latin typeface="Calibri"/>
                <a:ea typeface="Calibri"/>
                <a:cs typeface="Calibri"/>
                <a:sym typeface="Calibri"/>
              </a:rPr>
              <a:t>Exemple de communiqué de presse</a:t>
            </a:r>
          </a:p>
        </p:txBody>
      </p:sp>
      <p:sp>
        <p:nvSpPr>
          <p:cNvPr id="278" name="Google Shape;278;p28: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2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dirty="0">
                <a:solidFill>
                  <a:srgbClr val="000000"/>
                </a:solidFill>
                <a:latin typeface="Calibri"/>
                <a:ea typeface="Calibri"/>
                <a:cs typeface="Calibri"/>
                <a:sym typeface="Calibri"/>
              </a:rPr>
              <a:t>Invitation à la formation</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flyer modifiable à envoyer ou à accrocher au mur </a:t>
            </a:r>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dirty="0">
                <a:solidFill>
                  <a:srgbClr val="000000"/>
                </a:solidFill>
                <a:latin typeface="Calibri"/>
                <a:ea typeface="Calibri"/>
                <a:cs typeface="Calibri"/>
                <a:sym typeface="Calibri"/>
              </a:rPr>
              <a:t>Formulaire </a:t>
            </a:r>
            <a:r>
              <a:rPr lang="en-GB" sz="1800" b="1" i="0" u="none" strike="noStrike" dirty="0" err="1">
                <a:solidFill>
                  <a:srgbClr val="000000"/>
                </a:solidFill>
                <a:latin typeface="Calibri"/>
                <a:ea typeface="Calibri"/>
                <a:cs typeface="Calibri"/>
                <a:sym typeface="Calibri"/>
              </a:rPr>
              <a:t>d'inscription</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y compris les besoins spécifiques et les attentes en matière de formation</a:t>
            </a:r>
            <a:endParaRPr dirty="0"/>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dirty="0" err="1">
                <a:solidFill>
                  <a:srgbClr val="000000"/>
                </a:solidFill>
                <a:latin typeface="Calibri"/>
                <a:ea typeface="Calibri"/>
                <a:cs typeface="Calibri"/>
                <a:sym typeface="Calibri"/>
              </a:rPr>
              <a:t>Exemple</a:t>
            </a:r>
            <a:r>
              <a:rPr lang="en-GB" sz="1800" b="1" i="0" u="none" strike="noStrike" dirty="0">
                <a:solidFill>
                  <a:srgbClr val="000000"/>
                </a:solidFill>
                <a:latin typeface="Calibri"/>
                <a:ea typeface="Calibri"/>
                <a:cs typeface="Calibri"/>
                <a:sym typeface="Calibri"/>
              </a:rPr>
              <a:t> de programme </a:t>
            </a:r>
            <a:r>
              <a:rPr lang="en-GB" sz="1800" b="1" i="0" u="none" strike="noStrike" dirty="0" err="1">
                <a:solidFill>
                  <a:srgbClr val="000000"/>
                </a:solidFill>
                <a:latin typeface="Calibri"/>
                <a:ea typeface="Calibri"/>
                <a:cs typeface="Calibri"/>
                <a:sym typeface="Calibri"/>
              </a:rPr>
              <a:t>d'atelier</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une journée entière de formation</a:t>
            </a:r>
            <a:endParaRPr dirty="0"/>
          </a:p>
          <a:p>
            <a:pPr marL="0" marR="0" lvl="0" indent="0" algn="l" rtl="0">
              <a:spcBef>
                <a:spcPts val="0"/>
              </a:spcBef>
              <a:spcAft>
                <a:spcPts val="0"/>
              </a:spcAft>
              <a:buNone/>
            </a:pPr>
            <a:endParaRPr lang="en-GB"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dirty="0">
                <a:solidFill>
                  <a:srgbClr val="000000"/>
                </a:solidFill>
                <a:latin typeface="Calibri"/>
                <a:ea typeface="Calibri"/>
                <a:cs typeface="Calibri"/>
                <a:sym typeface="Calibri"/>
              </a:rPr>
              <a:t>Programme de </a:t>
            </a:r>
            <a:r>
              <a:rPr lang="en-GB" sz="1800" b="1" i="0" u="none" strike="noStrike" dirty="0" err="1">
                <a:solidFill>
                  <a:srgbClr val="000000"/>
                </a:solidFill>
                <a:latin typeface="Calibri"/>
                <a:ea typeface="Calibri"/>
                <a:cs typeface="Calibri"/>
                <a:sym typeface="Calibri"/>
              </a:rPr>
              <a:t>l'atelier</a:t>
            </a: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fr-FR" sz="1800" b="0" i="0" u="none" strike="noStrike" dirty="0">
                <a:solidFill>
                  <a:srgbClr val="000000"/>
                </a:solidFill>
                <a:latin typeface="Calibri"/>
                <a:ea typeface="Calibri"/>
                <a:cs typeface="Calibri"/>
                <a:sym typeface="Calibri"/>
              </a:rPr>
              <a:t>- le guide de l'animateur pour dispenser la formation avec le contenu simplifié des modules</a:t>
            </a:r>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fr-FR" sz="1800" b="1" i="0" u="none" strike="noStrike" dirty="0">
                <a:solidFill>
                  <a:srgbClr val="000000"/>
                </a:solidFill>
                <a:latin typeface="Calibri"/>
                <a:ea typeface="Calibri"/>
                <a:cs typeface="Calibri"/>
                <a:sym typeface="Calibri"/>
              </a:rPr>
              <a:t>Présentation de PPT pour l'atelier</a:t>
            </a:r>
          </a:p>
          <a:p>
            <a:pPr marL="0" marR="0" lvl="0" indent="0" algn="l" rtl="0">
              <a:spcBef>
                <a:spcPts val="0"/>
              </a:spcBef>
              <a:spcAft>
                <a:spcPts val="0"/>
              </a:spcAft>
              <a:buNone/>
            </a:pPr>
            <a:r>
              <a:rPr lang="en-GB" sz="1800" b="0" i="0" u="none" strike="noStrike" dirty="0">
                <a:solidFill>
                  <a:srgbClr val="000000"/>
                </a:solidFill>
                <a:latin typeface="Calibri"/>
                <a:ea typeface="Calibri"/>
                <a:cs typeface="Calibri"/>
                <a:sym typeface="Calibri"/>
              </a:rPr>
              <a:t> - </a:t>
            </a:r>
            <a:r>
              <a:rPr lang="en-GB" sz="1800" b="0" i="0" u="none" strike="noStrike" dirty="0" err="1">
                <a:solidFill>
                  <a:srgbClr val="000000"/>
                </a:solidFill>
                <a:latin typeface="Calibri"/>
                <a:ea typeface="Calibri"/>
                <a:cs typeface="Calibri"/>
                <a:sym typeface="Calibri"/>
              </a:rPr>
              <a:t>ce</a:t>
            </a:r>
            <a:r>
              <a:rPr lang="en-GB" sz="1800" b="0" i="0" u="none" strike="noStrike" dirty="0">
                <a:solidFill>
                  <a:srgbClr val="000000"/>
                </a:solidFill>
                <a:latin typeface="Calibri"/>
                <a:ea typeface="Calibri"/>
                <a:cs typeface="Calibri"/>
                <a:sym typeface="Calibri"/>
              </a:rPr>
              <a:t> document</a:t>
            </a:r>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dirty="0">
                <a:solidFill>
                  <a:srgbClr val="000000"/>
                </a:solidFill>
                <a:latin typeface="Calibri"/>
                <a:ea typeface="Calibri"/>
                <a:cs typeface="Calibri"/>
                <a:sym typeface="Calibri"/>
              </a:rPr>
              <a:t>Questionnaire </a:t>
            </a:r>
            <a:r>
              <a:rPr lang="en-GB" sz="1800" b="1" i="0" u="none" strike="noStrike" dirty="0" err="1">
                <a:solidFill>
                  <a:srgbClr val="000000"/>
                </a:solidFill>
                <a:latin typeface="Calibri"/>
                <a:ea typeface="Calibri"/>
                <a:cs typeface="Calibri"/>
                <a:sym typeface="Calibri"/>
              </a:rPr>
              <a:t>d'évaluation</a:t>
            </a:r>
            <a:r>
              <a:rPr lang="en-GB" sz="1800" b="1" i="0" u="none" strike="noStrike" dirty="0">
                <a:solidFill>
                  <a:srgbClr val="000000"/>
                </a:solidFill>
                <a:latin typeface="Calibri"/>
                <a:ea typeface="Calibri"/>
                <a:cs typeface="Calibri"/>
                <a:sym typeface="Calibri"/>
              </a:rPr>
              <a:t> / </a:t>
            </a:r>
            <a:r>
              <a:rPr lang="en-GB" sz="1800" b="1" i="0" u="none" strike="noStrike" dirty="0" err="1">
                <a:solidFill>
                  <a:srgbClr val="000000"/>
                </a:solidFill>
                <a:latin typeface="Calibri"/>
                <a:ea typeface="Calibri"/>
                <a:cs typeface="Calibri"/>
                <a:sym typeface="Calibri"/>
              </a:rPr>
              <a:t>d'auto-évaluation</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pour améliorer l'offre de formation à l'avenir</a:t>
            </a:r>
            <a:endParaRPr dirty="0"/>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dirty="0" err="1">
                <a:solidFill>
                  <a:srgbClr val="000000"/>
                </a:solidFill>
                <a:latin typeface="Calibri"/>
                <a:ea typeface="Calibri"/>
                <a:cs typeface="Calibri"/>
                <a:sym typeface="Calibri"/>
              </a:rPr>
              <a:t>Certificat</a:t>
            </a:r>
            <a:r>
              <a:rPr lang="en-GB" sz="1800" b="1" i="0" u="none" strike="noStrike" dirty="0">
                <a:solidFill>
                  <a:srgbClr val="000000"/>
                </a:solidFill>
                <a:latin typeface="Calibri"/>
                <a:ea typeface="Calibri"/>
                <a:cs typeface="Calibri"/>
                <a:sym typeface="Calibri"/>
              </a:rPr>
              <a:t> </a:t>
            </a:r>
            <a:r>
              <a:rPr lang="en-GB" sz="1800" b="1" i="0" u="none" strike="noStrike" dirty="0" err="1">
                <a:solidFill>
                  <a:srgbClr val="000000"/>
                </a:solidFill>
                <a:latin typeface="Calibri"/>
                <a:ea typeface="Calibri"/>
                <a:cs typeface="Calibri"/>
                <a:sym typeface="Calibri"/>
              </a:rPr>
              <a:t>d'achèvement</a:t>
            </a:r>
            <a:r>
              <a:rPr lang="en-GB" sz="1800" b="1" i="0" u="none" strike="noStrike" dirty="0">
                <a:solidFill>
                  <a:srgbClr val="000000"/>
                </a:solidFill>
                <a:latin typeface="Calibri"/>
                <a:ea typeface="Calibri"/>
                <a:cs typeface="Calibri"/>
                <a:sym typeface="Calibri"/>
              </a:rPr>
              <a:t> de </a:t>
            </a:r>
            <a:r>
              <a:rPr lang="en-GB" sz="1800" b="1" i="0" u="none" strike="noStrike" dirty="0" err="1">
                <a:solidFill>
                  <a:srgbClr val="000000"/>
                </a:solidFill>
                <a:latin typeface="Calibri"/>
                <a:ea typeface="Calibri"/>
                <a:cs typeface="Calibri"/>
                <a:sym typeface="Calibri"/>
              </a:rPr>
              <a:t>l'atelier</a:t>
            </a:r>
            <a:endParaRPr lang="en-GB" sz="1800" b="1" i="0" u="none" strike="noStrike" dirty="0">
              <a:solidFill>
                <a:srgbClr val="000000"/>
              </a:solidFill>
              <a:latin typeface="Calibri"/>
              <a:ea typeface="Calibri"/>
              <a:cs typeface="Calibri"/>
              <a:sym typeface="Calibri"/>
            </a:endParaRPr>
          </a:p>
        </p:txBody>
      </p:sp>
      <p:sp>
        <p:nvSpPr>
          <p:cNvPr id="285" name="Google Shape;285;p29: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Ce module présente les concepts clés et la terminologie liés aux identités LGBTQIA+. Il souligne l'importance de faire la distinction entre le sexe (attributs biologiques) et le genre (une construction sociale) et de comprendre le large éventail d'identités de genre telles que les identités non binaires, les identités de genre fluides et les identités de genre agenres. L'objectif est d'établir une prise de conscience fondamentale et d'éliminer les idées fausses.</a:t>
            </a:r>
          </a:p>
          <a:p>
            <a:pPr marL="0" marR="0" lvl="0" indent="0" algn="l" rtl="0">
              <a:lnSpc>
                <a:spcPct val="115000"/>
              </a:lnSpc>
              <a:spcBef>
                <a:spcPts val="0"/>
              </a:spcBef>
              <a:spcAft>
                <a:spcPts val="0"/>
              </a:spcAft>
              <a:buNone/>
            </a:pPr>
            <a:endParaRPr lang="fr-FR" sz="1800" dirty="0">
              <a:solidFill>
                <a:schemeClr val="dk1"/>
              </a:solidFill>
              <a:latin typeface="Cambria"/>
              <a:ea typeface="Cambria"/>
              <a:cs typeface="Cambria"/>
              <a:sym typeface="Cambria"/>
            </a:endParaRPr>
          </a:p>
        </p:txBody>
      </p:sp>
      <p:sp>
        <p:nvSpPr>
          <p:cNvPr id="103" name="Google Shape;103;p3: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0: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p3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dirty="0">
                <a:solidFill>
                  <a:srgbClr val="000000"/>
                </a:solidFill>
                <a:latin typeface="Calibri"/>
                <a:ea typeface="Calibri"/>
                <a:cs typeface="Calibri"/>
                <a:sym typeface="Calibri"/>
              </a:rPr>
              <a:t>Voyage vers </a:t>
            </a:r>
            <a:r>
              <a:rPr lang="en-GB" sz="1800" b="1" i="0" u="none" strike="noStrike" dirty="0" err="1">
                <a:solidFill>
                  <a:srgbClr val="000000"/>
                </a:solidFill>
                <a:latin typeface="Calibri"/>
                <a:ea typeface="Calibri"/>
                <a:cs typeface="Calibri"/>
                <a:sym typeface="Calibri"/>
              </a:rPr>
              <a:t>l'inclusion</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une représentation visuelle des étapes de la mise en œuvre avec des références aux différents outils des boîtes à outils</a:t>
            </a:r>
            <a:endParaRPr dirty="0"/>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fr-FR" sz="1800" b="1" i="0" u="none" strike="noStrike" dirty="0">
                <a:solidFill>
                  <a:srgbClr val="000000"/>
                </a:solidFill>
                <a:latin typeface="Calibri"/>
                <a:ea typeface="Calibri"/>
                <a:cs typeface="Calibri"/>
                <a:sym typeface="Calibri"/>
              </a:rPr>
              <a:t>Profils des personnes clés impliquées dans le changement</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- 1 document avec les caractéristiques des profils </a:t>
            </a:r>
          </a:p>
          <a:p>
            <a:pPr marL="0" marR="0" lvl="0" indent="0" algn="l" rtl="0">
              <a:spcBef>
                <a:spcPts val="0"/>
              </a:spcBef>
              <a:spcAft>
                <a:spcPts val="0"/>
              </a:spcAft>
              <a:buNone/>
            </a:pPr>
            <a:r>
              <a:rPr lang="fr-FR" sz="1800" b="0" i="0" u="none" strike="noStrike" dirty="0">
                <a:solidFill>
                  <a:srgbClr val="000000"/>
                </a:solidFill>
                <a:latin typeface="Calibri"/>
                <a:ea typeface="Calibri"/>
                <a:cs typeface="Calibri"/>
                <a:sym typeface="Calibri"/>
              </a:rPr>
              <a:t>- 1 questionnaire pour les collègues afin de déterminer quel type de personne ils sont</a:t>
            </a:r>
            <a:endParaRPr dirty="0"/>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fr-FR" sz="1800" b="1" i="0" u="none" strike="noStrike" dirty="0">
                <a:solidFill>
                  <a:srgbClr val="000000"/>
                </a:solidFill>
                <a:latin typeface="Calibri"/>
                <a:ea typeface="Calibri"/>
                <a:cs typeface="Calibri"/>
                <a:sym typeface="Calibri"/>
              </a:rPr>
              <a:t>Modèles personnalisables pour les processus internes</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des documents d'orientation pour rendre la formation interne et les processus administratifs plus inclusifs</a:t>
            </a:r>
            <a:endParaRPr dirty="0"/>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fr-FR" sz="1800" b="1" i="0" u="none" strike="noStrike" dirty="0">
                <a:solidFill>
                  <a:srgbClr val="000000"/>
                </a:solidFill>
                <a:latin typeface="Calibri"/>
                <a:ea typeface="Calibri"/>
                <a:cs typeface="Calibri"/>
                <a:sym typeface="Calibri"/>
              </a:rPr>
              <a:t>Changement de politique : enquête sur les attentes</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faire participer les enseignants, les élèves, la direction et les parents à l'élaboration de la nouvelle politique </a:t>
            </a:r>
            <a:endParaRPr dirty="0"/>
          </a:p>
          <a:p>
            <a:pPr marL="0" marR="0" lvl="0" indent="0" algn="l" rtl="0">
              <a:spcBef>
                <a:spcPts val="0"/>
              </a:spcBef>
              <a:spcAft>
                <a:spcPts val="0"/>
              </a:spcAft>
              <a:buNone/>
            </a:pPr>
            <a:endParaRPr sz="1800" b="1"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fr-FR" sz="1800" b="1" i="0" u="none" strike="noStrike" dirty="0">
                <a:solidFill>
                  <a:srgbClr val="000000"/>
                </a:solidFill>
                <a:latin typeface="Calibri"/>
                <a:ea typeface="Calibri"/>
                <a:cs typeface="Calibri"/>
                <a:sym typeface="Calibri"/>
              </a:rPr>
              <a:t>Modèle de document de politique interne</a:t>
            </a:r>
            <a:br>
              <a:rPr lang="en-GB" sz="1800" b="1" i="0" u="none" strike="noStrike" dirty="0">
                <a:solidFill>
                  <a:srgbClr val="000000"/>
                </a:solidFill>
                <a:latin typeface="Calibri"/>
                <a:ea typeface="Calibri"/>
                <a:cs typeface="Calibri"/>
                <a:sym typeface="Calibri"/>
              </a:rPr>
            </a:br>
            <a:r>
              <a:rPr lang="fr-FR" sz="1800" b="0" i="0" u="none" strike="noStrike" dirty="0">
                <a:solidFill>
                  <a:srgbClr val="000000"/>
                </a:solidFill>
                <a:latin typeface="Calibri"/>
                <a:ea typeface="Calibri"/>
                <a:cs typeface="Calibri"/>
                <a:sym typeface="Calibri"/>
              </a:rPr>
              <a:t>- les principes génériques à inclure dans le document, également façonnés par les contributions de l'enquête</a:t>
            </a:r>
            <a:endParaRPr sz="1200" dirty="0">
              <a:solidFill>
                <a:schemeClr val="dk1"/>
              </a:solidFill>
              <a:latin typeface="Arial"/>
              <a:ea typeface="Arial"/>
              <a:cs typeface="Arial"/>
              <a:sym typeface="Arial"/>
            </a:endParaRPr>
          </a:p>
        </p:txBody>
      </p:sp>
      <p:sp>
        <p:nvSpPr>
          <p:cNvPr id="292" name="Google Shape;292;p30: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3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dirty="0">
                <a:solidFill>
                  <a:schemeClr val="dk1"/>
                </a:solidFill>
                <a:latin typeface="Arial"/>
                <a:ea typeface="Arial"/>
                <a:cs typeface="Arial"/>
                <a:sym typeface="Arial"/>
              </a:rPr>
              <a:t>Discutez de la manière de constituer des équipes de personnel et de conduire une transformation durable dans votre école ou votre contexte de formation, et donnez des exemples pratiques pour que cela soit réalisable.</a:t>
            </a:r>
          </a:p>
        </p:txBody>
      </p:sp>
      <p:sp>
        <p:nvSpPr>
          <p:cNvPr id="299" name="Google Shape;299;p3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Nous approfondissons l'idée que le genre est un spectre plutôt qu'un concept binaire. Cette section souligne que l'identité de genre est profondément personnelle et ne correspond pas toujours au sexe assigné à la naissance. Les éducateurs sont encouragés à reconnaître et à respecter la diversité des expériences de genre dans leurs environnements d'apprentissage.</a:t>
            </a:r>
          </a:p>
        </p:txBody>
      </p:sp>
      <p:sp>
        <p:nvSpPr>
          <p:cNvPr id="110" name="Google Shape;110;p4: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Le langage inclusif est un aspect essentiel de la construction d'espaces respectueux. Ce module explique comment l'utilisation de pronoms corrects et d'une terminologie inclusive valide l'identité des apprenants. Il aborde également les préjudices causés par les microagressions linguistiques et propose des stratégies pour adopter un langage affirmatif dans les salles de classe.</a:t>
            </a:r>
          </a:p>
        </p:txBody>
      </p:sp>
      <p:sp>
        <p:nvSpPr>
          <p:cNvPr id="117" name="Google Shape;117;p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Ce module aborde les formes de discrimination et de stéréotypes auxquelles sont souvent confrontées les personnes LGBTQIA+. Il aide les éducateurs à identifier et à combattre la rhétorique anti-LGBTQIA+ et les préjugés implicites dans le contexte éducatif. Ces connaissances sont essentielles pour favoriser des espaces d'apprentissage plus sûrs et plus inclusifs.</a:t>
            </a:r>
          </a:p>
        </p:txBody>
      </p:sp>
      <p:sp>
        <p:nvSpPr>
          <p:cNvPr id="124" name="Google Shape;124;p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Enfin, le module donne un aperçu historique des droits des personnes LGBTQIA+ dans l'UE. Il souligne les étapes importantes de la marche vers l'égalité et les différents niveaux d'acceptation dans les différents pays. La compréhension de ce contexte permet aux éducateurs d'apprécier le cadre juridique et social dans lequel ils travaillent.</a:t>
            </a:r>
          </a:p>
        </p:txBody>
      </p:sp>
      <p:sp>
        <p:nvSpPr>
          <p:cNvPr id="131" name="Google Shape;131;p7: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8" name="Google Shape;138;p8: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800" dirty="0">
                <a:solidFill>
                  <a:schemeClr val="dk1"/>
                </a:solidFill>
                <a:latin typeface="Cambria"/>
                <a:ea typeface="Cambria"/>
                <a:cs typeface="Cambria"/>
                <a:sym typeface="Cambria"/>
              </a:rPr>
              <a:t>Ce module présente le concept d'intersectionnalité - comment les aspects de l'identité qui se chevauchent, tels que l'appartenance raciale, la classe sociale, le genre et l'orientation sexuelle, contribuent à des expériences de discrimination complexes et interconnectées. Les éducateurs sont encouragés à considérer l'apprenant dans sa globalité plutôt que des aspects isolés de son identité.</a:t>
            </a:r>
            <a:endParaRPr sz="1800" dirty="0">
              <a:solidFill>
                <a:schemeClr val="dk1"/>
              </a:solidFill>
              <a:latin typeface="Cambria"/>
              <a:ea typeface="Cambria"/>
              <a:cs typeface="Cambria"/>
              <a:sym typeface="Cambria"/>
            </a:endParaRPr>
          </a:p>
        </p:txBody>
      </p:sp>
      <p:sp>
        <p:nvSpPr>
          <p:cNvPr id="145" name="Google Shape;145;p9: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1"/>
        <p:cNvGrpSpPr/>
        <p:nvPr/>
      </p:nvGrpSpPr>
      <p:grpSpPr>
        <a:xfrm>
          <a:off x="0" y="0"/>
          <a:ext cx="0" cy="0"/>
          <a:chOff x="0" y="0"/>
          <a:chExt cx="0" cy="0"/>
        </a:xfrm>
      </p:grpSpPr>
      <p:sp>
        <p:nvSpPr>
          <p:cNvPr id="12" name="Google Shape;12;p3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3"/>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lvl1pPr lvl="0" algn="l">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 name="Google Shape;17;p33" descr="Eckgrafik"/>
          <p:cNvPicPr preferRelativeResize="0"/>
          <p:nvPr/>
        </p:nvPicPr>
        <p:blipFill rotWithShape="1">
          <a:blip r:embed="rId2">
            <a:alphaModFix/>
          </a:blip>
          <a:srcRect/>
          <a:stretch/>
        </p:blipFill>
        <p:spPr>
          <a:xfrm>
            <a:off x="6863080" y="0"/>
            <a:ext cx="2280920" cy="2280920"/>
          </a:xfrm>
          <a:prstGeom prst="rect">
            <a:avLst/>
          </a:prstGeom>
          <a:noFill/>
          <a:ln>
            <a:noFill/>
          </a:ln>
        </p:spPr>
      </p:pic>
      <p:pic>
        <p:nvPicPr>
          <p:cNvPr id="18" name="Google Shape;18;p33" descr="Fußzeilengrafik"/>
          <p:cNvPicPr preferRelativeResize="0"/>
          <p:nvPr/>
        </p:nvPicPr>
        <p:blipFill rotWithShape="1">
          <a:blip r:embed="rId3">
            <a:alphaModFix/>
          </a:blip>
          <a:srcRect/>
          <a:stretch/>
        </p:blipFill>
        <p:spPr>
          <a:xfrm>
            <a:off x="0" y="6057900"/>
            <a:ext cx="9144000" cy="800100"/>
          </a:xfrm>
          <a:prstGeom prst="rect">
            <a:avLst/>
          </a:prstGeom>
          <a:noFill/>
          <a:ln>
            <a:noFill/>
          </a:ln>
        </p:spPr>
      </p:pic>
      <p:pic>
        <p:nvPicPr>
          <p:cNvPr id="19" name="Google Shape;19;p33"/>
          <p:cNvPicPr preferRelativeResize="0"/>
          <p:nvPr/>
        </p:nvPicPr>
        <p:blipFill rotWithShape="1">
          <a:blip r:embed="rId4">
            <a:alphaModFix/>
          </a:blip>
          <a:srcRect/>
          <a:stretch/>
        </p:blipFill>
        <p:spPr>
          <a:xfrm>
            <a:off x="4004024" y="6082751"/>
            <a:ext cx="1135952" cy="638724"/>
          </a:xfrm>
          <a:prstGeom prst="rect">
            <a:avLst/>
          </a:prstGeom>
          <a:noFill/>
          <a:ln>
            <a:noFill/>
          </a:ln>
        </p:spPr>
      </p:pic>
      <p:pic>
        <p:nvPicPr>
          <p:cNvPr id="20" name="Google Shape;20;p33"/>
          <p:cNvPicPr preferRelativeResize="0"/>
          <p:nvPr/>
        </p:nvPicPr>
        <p:blipFill>
          <a:blip r:embed="rId5"/>
          <a:srcRect/>
          <a:stretch/>
        </p:blipFill>
        <p:spPr>
          <a:xfrm>
            <a:off x="147625" y="6251725"/>
            <a:ext cx="1834253" cy="412449"/>
          </a:xfrm>
          <a:prstGeom prst="rect">
            <a:avLst/>
          </a:prstGeom>
          <a:noFill/>
          <a:ln>
            <a:noFill/>
          </a:ln>
        </p:spPr>
      </p:pic>
      <p:sp>
        <p:nvSpPr>
          <p:cNvPr id="3" name="Content Placeholder 2">
            <a:extLst>
              <a:ext uri="{FF2B5EF4-FFF2-40B4-BE49-F238E27FC236}">
                <a16:creationId xmlns:a16="http://schemas.microsoft.com/office/drawing/2014/main" id="{00B1DE1F-0E83-027F-82A6-F3A61D4BA713}"/>
              </a:ext>
            </a:extLst>
          </p:cNvPr>
          <p:cNvSpPr>
            <a:spLocks noGrp="1"/>
          </p:cNvSpPr>
          <p:nvPr>
            <p:ph sz="quarter" idx="13"/>
          </p:nvPr>
        </p:nvSpPr>
        <p:spPr>
          <a:xfrm>
            <a:off x="868363" y="635635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1792288" y="612775"/>
            <a:ext cx="5486400" cy="4114800"/>
          </a:xfrm>
          <a:prstGeom prst="rect">
            <a:avLst/>
          </a:prstGeom>
          <a:noFill/>
          <a:ln>
            <a:noFill/>
          </a:ln>
        </p:spPr>
      </p:sp>
      <p:sp>
        <p:nvSpPr>
          <p:cNvPr id="68" name="Google Shape;68;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685800" y="484187"/>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000"/>
              <a:buFont typeface="Calibri"/>
              <a:buNone/>
            </a:pPr>
            <a:r>
              <a:rPr lang="en-GB" sz="6000" b="1" dirty="0"/>
              <a:t>Atelier UNIQUE</a:t>
            </a:r>
            <a:endParaRPr sz="6000" b="1" dirty="0"/>
          </a:p>
        </p:txBody>
      </p:sp>
      <p:sp>
        <p:nvSpPr>
          <p:cNvPr id="90" name="Google Shape;90;p1"/>
          <p:cNvSpPr txBox="1">
            <a:spLocks noGrp="1"/>
          </p:cNvSpPr>
          <p:nvPr>
            <p:ph type="subTitle" idx="1"/>
          </p:nvPr>
        </p:nvSpPr>
        <p:spPr>
          <a:xfrm>
            <a:off x="1485900" y="3054888"/>
            <a:ext cx="6400800" cy="17526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spcBef>
                <a:spcPts val="0"/>
              </a:spcBef>
              <a:spcAft>
                <a:spcPts val="0"/>
              </a:spcAft>
              <a:buClr>
                <a:srgbClr val="888888"/>
              </a:buClr>
              <a:buSzPts val="3200"/>
              <a:buNone/>
            </a:pPr>
            <a:r>
              <a:rPr lang="fr-FR" dirty="0"/>
              <a:t>Formation d'une journée sur l'inclusion des personnes LGBTQIA+ dans les écoles, les établissements d'enseignement professionnel et les établissements d'enseignement pour adultes</a:t>
            </a:r>
            <a:endParaRPr dirty="0"/>
          </a:p>
        </p:txBody>
      </p:sp>
      <p:pic>
        <p:nvPicPr>
          <p:cNvPr id="91" name="Google Shape;91;p1"/>
          <p:cNvPicPr preferRelativeResize="0"/>
          <p:nvPr/>
        </p:nvPicPr>
        <p:blipFill>
          <a:blip r:embed="rId3"/>
          <a:srcRect/>
          <a:stretch/>
        </p:blipFill>
        <p:spPr>
          <a:xfrm>
            <a:off x="7886700" y="6173859"/>
            <a:ext cx="1143000" cy="399908"/>
          </a:xfrm>
          <a:prstGeom prst="rect">
            <a:avLst/>
          </a:prstGeom>
          <a:noFill/>
          <a:ln>
            <a:noFill/>
          </a:ln>
        </p:spPr>
      </p:pic>
      <p:sp>
        <p:nvSpPr>
          <p:cNvPr id="92" name="Google Shape;92;p1"/>
          <p:cNvSpPr txBox="1"/>
          <p:nvPr/>
        </p:nvSpPr>
        <p:spPr>
          <a:xfrm>
            <a:off x="0" y="5465902"/>
            <a:ext cx="914400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u="none" strike="noStrike" cap="none" dirty="0">
                <a:solidFill>
                  <a:schemeClr val="dk1"/>
                </a:solidFill>
                <a:latin typeface="Calibri"/>
                <a:ea typeface="Calibri"/>
                <a:cs typeface="Calibri"/>
                <a:sym typeface="Calibri"/>
              </a:rPr>
              <a:t>“UNIQUE” - Erasmus+ </a:t>
            </a:r>
            <a:r>
              <a:rPr lang="en-GB" sz="1000" b="0" i="0" u="none" strike="noStrike" cap="none" dirty="0" err="1">
                <a:solidFill>
                  <a:schemeClr val="dk1"/>
                </a:solidFill>
                <a:latin typeface="Calibri"/>
                <a:ea typeface="Calibri"/>
                <a:cs typeface="Calibri"/>
                <a:sym typeface="Calibri"/>
              </a:rPr>
              <a:t>Projet</a:t>
            </a:r>
            <a:r>
              <a:rPr lang="en-GB" sz="1000" b="0" i="0" u="none" strike="noStrike" cap="none" dirty="0">
                <a:solidFill>
                  <a:schemeClr val="dk1"/>
                </a:solidFill>
                <a:latin typeface="Calibri"/>
                <a:ea typeface="Calibri"/>
                <a:cs typeface="Calibri"/>
                <a:sym typeface="Calibri"/>
              </a:rPr>
              <a:t> N.: 2023-1-DE02-KA220-000155982</a:t>
            </a:r>
            <a:endParaRPr sz="1000" dirty="0"/>
          </a:p>
          <a:p>
            <a:pPr marL="0" marR="0" lvl="0" indent="0" algn="l" rtl="0">
              <a:spcBef>
                <a:spcPts val="0"/>
              </a:spcBef>
              <a:spcAft>
                <a:spcPts val="0"/>
              </a:spcAft>
              <a:buNone/>
            </a:pPr>
            <a:r>
              <a:rPr lang="en-GB" sz="1000" dirty="0" err="1">
                <a:effectLst/>
                <a:latin typeface="Calibri" panose="020F0502020204030204" pitchFamily="34" charset="0"/>
                <a:ea typeface="Calibri" panose="020F0502020204030204" pitchFamily="34" charset="0"/>
                <a:cs typeface="Times New Roman" panose="02020603050405020304" pitchFamily="18" charset="0"/>
              </a:rPr>
              <a:t>Financé</a:t>
            </a:r>
            <a:r>
              <a:rPr lang="en-GB" sz="1000" dirty="0">
                <a:effectLst/>
                <a:latin typeface="Calibri" panose="020F0502020204030204" pitchFamily="34" charset="0"/>
                <a:ea typeface="Calibri" panose="020F0502020204030204" pitchFamily="34" charset="0"/>
                <a:cs typeface="Times New Roman" panose="02020603050405020304" pitchFamily="18" charset="0"/>
              </a:rPr>
              <a:t> par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l’Union</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européenne</a:t>
            </a:r>
            <a:r>
              <a:rPr lang="en-GB" sz="1000" dirty="0">
                <a:effectLst/>
                <a:latin typeface="Calibri" panose="020F0502020204030204" pitchFamily="34" charset="0"/>
                <a:ea typeface="Calibri" panose="020F0502020204030204" pitchFamily="34" charset="0"/>
                <a:cs typeface="Times New Roman" panose="02020603050405020304" pitchFamily="18" charset="0"/>
              </a:rPr>
              <a:t>. Les points de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vue</a:t>
            </a:r>
            <a:r>
              <a:rPr lang="en-GB" sz="1000" dirty="0">
                <a:effectLst/>
                <a:latin typeface="Calibri" panose="020F0502020204030204" pitchFamily="34" charset="0"/>
                <a:ea typeface="Calibri" panose="020F0502020204030204" pitchFamily="34" charset="0"/>
                <a:cs typeface="Times New Roman" panose="02020603050405020304" pitchFamily="18" charset="0"/>
              </a:rPr>
              <a:t> et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avis</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exprimés</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n’engagent</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toutefois</a:t>
            </a:r>
            <a:r>
              <a:rPr lang="en-GB" sz="1000" dirty="0">
                <a:effectLst/>
                <a:latin typeface="Calibri" panose="020F0502020204030204" pitchFamily="34" charset="0"/>
                <a:ea typeface="Calibri" panose="020F0502020204030204" pitchFamily="34" charset="0"/>
                <a:cs typeface="Times New Roman" panose="02020603050405020304" pitchFamily="18" charset="0"/>
              </a:rPr>
              <a:t> que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leur</a:t>
            </a:r>
            <a:r>
              <a:rPr lang="en-GB" sz="1000" dirty="0">
                <a:effectLst/>
                <a:latin typeface="Calibri" panose="020F0502020204030204" pitchFamily="34" charset="0"/>
                <a:ea typeface="Calibri" panose="020F0502020204030204" pitchFamily="34" charset="0"/>
                <a:cs typeface="Times New Roman" panose="02020603050405020304" pitchFamily="18" charset="0"/>
              </a:rPr>
              <a:t>(s) auteur(s) et ne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reflètent</a:t>
            </a:r>
            <a:r>
              <a:rPr lang="en-GB" sz="1000" dirty="0">
                <a:effectLst/>
                <a:latin typeface="Calibri" panose="020F0502020204030204" pitchFamily="34" charset="0"/>
                <a:ea typeface="Calibri" panose="020F0502020204030204" pitchFamily="34" charset="0"/>
                <a:cs typeface="Times New Roman" panose="02020603050405020304" pitchFamily="18" charset="0"/>
              </a:rPr>
              <a:t> pas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nécessairement</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ceux</a:t>
            </a:r>
            <a:r>
              <a:rPr lang="en-GB" sz="1000" dirty="0">
                <a:effectLst/>
                <a:latin typeface="Calibri" panose="020F0502020204030204" pitchFamily="34" charset="0"/>
                <a:ea typeface="Calibri" panose="020F0502020204030204" pitchFamily="34" charset="0"/>
                <a:cs typeface="Times New Roman" panose="02020603050405020304" pitchFamily="18" charset="0"/>
              </a:rPr>
              <a:t> de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l’Union</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européenne</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ou</a:t>
            </a:r>
            <a:r>
              <a:rPr lang="en-GB" sz="1000" dirty="0">
                <a:effectLst/>
                <a:latin typeface="Calibri" panose="020F0502020204030204" pitchFamily="34" charset="0"/>
                <a:ea typeface="Calibri" panose="020F0502020204030204" pitchFamily="34" charset="0"/>
                <a:cs typeface="Times New Roman" panose="02020603050405020304" pitchFamily="18" charset="0"/>
              </a:rPr>
              <a:t> de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l’Agence</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exécutive</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européenne</a:t>
            </a:r>
            <a:r>
              <a:rPr lang="en-GB" sz="1000" dirty="0">
                <a:effectLst/>
                <a:latin typeface="Calibri" panose="020F0502020204030204" pitchFamily="34" charset="0"/>
                <a:ea typeface="Calibri" panose="020F0502020204030204" pitchFamily="34" charset="0"/>
                <a:cs typeface="Times New Roman" panose="02020603050405020304" pitchFamily="18" charset="0"/>
              </a:rPr>
              <a:t> pour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l’éducation</a:t>
            </a:r>
            <a:r>
              <a:rPr lang="en-GB" sz="1000" dirty="0">
                <a:effectLst/>
                <a:latin typeface="Calibri" panose="020F0502020204030204" pitchFamily="34" charset="0"/>
                <a:ea typeface="Calibri" panose="020F0502020204030204" pitchFamily="34" charset="0"/>
                <a:cs typeface="Times New Roman" panose="02020603050405020304" pitchFamily="18" charset="0"/>
              </a:rPr>
              <a:t> et la culture (EACEA). Ni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l’Union</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européenne</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ni</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l’EACEA</a:t>
            </a:r>
            <a:r>
              <a:rPr lang="en-GB" sz="1000" dirty="0">
                <a:effectLst/>
                <a:latin typeface="Calibri" panose="020F0502020204030204" pitchFamily="34" charset="0"/>
                <a:ea typeface="Calibri" panose="020F0502020204030204" pitchFamily="34" charset="0"/>
                <a:cs typeface="Times New Roman" panose="02020603050405020304" pitchFamily="18" charset="0"/>
              </a:rPr>
              <a:t> ne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sauraient</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être</a:t>
            </a:r>
            <a:r>
              <a:rPr lang="en-GB" sz="1000" dirty="0">
                <a:effectLst/>
                <a:latin typeface="Calibri" panose="020F0502020204030204" pitchFamily="34" charset="0"/>
                <a:ea typeface="Calibri" panose="020F0502020204030204" pitchFamily="34" charset="0"/>
                <a:cs typeface="Times New Roman" panose="02020603050405020304" pitchFamily="18" charset="0"/>
              </a:rPr>
              <a:t> tenues pour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responsables</a:t>
            </a:r>
            <a:r>
              <a:rPr lang="en-GB" sz="1000" dirty="0">
                <a:effectLst/>
                <a:latin typeface="Calibri" panose="020F0502020204030204" pitchFamily="34" charset="0"/>
                <a:ea typeface="Calibri" panose="020F0502020204030204" pitchFamily="34" charset="0"/>
                <a:cs typeface="Times New Roman" panose="02020603050405020304" pitchFamily="18" charset="0"/>
              </a:rPr>
              <a:t>.</a:t>
            </a:r>
            <a:endParaRP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Exemples</a:t>
            </a:r>
            <a:r>
              <a:rPr lang="en-GB" sz="4400" dirty="0">
                <a:solidFill>
                  <a:schemeClr val="dk1"/>
                </a:solidFill>
                <a:latin typeface="Calibri"/>
                <a:ea typeface="Calibri"/>
                <a:cs typeface="Calibri"/>
                <a:sym typeface="Calibri"/>
              </a:rPr>
              <a:t> dans </a:t>
            </a:r>
            <a:r>
              <a:rPr lang="en-GB" sz="4400" dirty="0" err="1">
                <a:solidFill>
                  <a:schemeClr val="dk1"/>
                </a:solidFill>
                <a:latin typeface="Calibri"/>
                <a:ea typeface="Calibri"/>
                <a:cs typeface="Calibri"/>
                <a:sym typeface="Calibri"/>
              </a:rPr>
              <a:t>l'éducation</a:t>
            </a:r>
            <a:endParaRPr dirty="0"/>
          </a:p>
        </p:txBody>
      </p:sp>
      <p:sp>
        <p:nvSpPr>
          <p:cNvPr id="155" name="Google Shape;155;p10"/>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Race, </a:t>
            </a:r>
            <a:r>
              <a:rPr lang="en-GB" dirty="0" err="1">
                <a:solidFill>
                  <a:srgbClr val="888888"/>
                </a:solidFill>
              </a:rPr>
              <a:t>classe</a:t>
            </a:r>
            <a:r>
              <a:rPr lang="en-GB" dirty="0">
                <a:solidFill>
                  <a:srgbClr val="888888"/>
                </a:solidFill>
              </a:rPr>
              <a:t>, genre, </a:t>
            </a:r>
            <a:r>
              <a:rPr lang="en-GB" dirty="0" err="1">
                <a:solidFill>
                  <a:srgbClr val="888888"/>
                </a:solidFill>
              </a:rPr>
              <a:t>sexualité</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fr-FR" dirty="0">
                <a:solidFill>
                  <a:srgbClr val="888888"/>
                </a:solidFill>
              </a:rPr>
              <a:t>Scénarios de la vie réelle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Défis</a:t>
            </a:r>
            <a:r>
              <a:rPr lang="en-GB" sz="4400" dirty="0">
                <a:solidFill>
                  <a:schemeClr val="dk1"/>
                </a:solidFill>
                <a:latin typeface="Calibri"/>
                <a:ea typeface="Calibri"/>
                <a:cs typeface="Calibri"/>
                <a:sym typeface="Calibri"/>
              </a:rPr>
              <a:t> </a:t>
            </a:r>
            <a:r>
              <a:rPr lang="en-GB" sz="4400" dirty="0" err="1">
                <a:solidFill>
                  <a:schemeClr val="dk1"/>
                </a:solidFill>
                <a:latin typeface="Calibri"/>
                <a:ea typeface="Calibri"/>
                <a:cs typeface="Calibri"/>
                <a:sym typeface="Calibri"/>
              </a:rPr>
              <a:t>juridiques</a:t>
            </a:r>
            <a:r>
              <a:rPr lang="en-GB" sz="4400" dirty="0">
                <a:solidFill>
                  <a:schemeClr val="dk1"/>
                </a:solidFill>
                <a:latin typeface="Calibri"/>
                <a:ea typeface="Calibri"/>
                <a:cs typeface="Calibri"/>
                <a:sym typeface="Calibri"/>
              </a:rPr>
              <a:t> et </a:t>
            </a:r>
            <a:r>
              <a:rPr lang="en-GB" sz="4400" dirty="0" err="1">
                <a:solidFill>
                  <a:schemeClr val="dk1"/>
                </a:solidFill>
                <a:latin typeface="Calibri"/>
                <a:ea typeface="Calibri"/>
                <a:cs typeface="Calibri"/>
                <a:sym typeface="Calibri"/>
              </a:rPr>
              <a:t>sociaux</a:t>
            </a:r>
            <a:endParaRPr dirty="0"/>
          </a:p>
        </p:txBody>
      </p:sp>
      <p:sp>
        <p:nvSpPr>
          <p:cNvPr id="162" name="Google Shape;162;p11"/>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en-GB" dirty="0" err="1">
                <a:solidFill>
                  <a:srgbClr val="888888"/>
                </a:solidFill>
              </a:rPr>
              <a:t>Différences</a:t>
            </a:r>
            <a:r>
              <a:rPr lang="en-GB" dirty="0">
                <a:solidFill>
                  <a:srgbClr val="888888"/>
                </a:solidFill>
              </a:rPr>
              <a:t> entre les pays</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en-GB" dirty="0" err="1">
                <a:solidFill>
                  <a:srgbClr val="888888"/>
                </a:solidFill>
              </a:rPr>
              <a:t>Accès</a:t>
            </a:r>
            <a:r>
              <a:rPr lang="en-GB" dirty="0">
                <a:solidFill>
                  <a:srgbClr val="888888"/>
                </a:solidFill>
              </a:rPr>
              <a:t> et </a:t>
            </a:r>
            <a:r>
              <a:rPr lang="en-GB" dirty="0" err="1">
                <a:solidFill>
                  <a:srgbClr val="888888"/>
                </a:solidFill>
              </a:rPr>
              <a:t>représentation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Empathie</a:t>
            </a:r>
            <a:r>
              <a:rPr lang="en-GB" sz="4400" dirty="0">
                <a:solidFill>
                  <a:schemeClr val="dk1"/>
                </a:solidFill>
                <a:latin typeface="Calibri"/>
                <a:ea typeface="Calibri"/>
                <a:cs typeface="Calibri"/>
                <a:sym typeface="Calibri"/>
              </a:rPr>
              <a:t> et </a:t>
            </a:r>
            <a:r>
              <a:rPr lang="en-GB" sz="4400" dirty="0" err="1">
                <a:solidFill>
                  <a:schemeClr val="dk1"/>
                </a:solidFill>
                <a:latin typeface="Calibri"/>
                <a:ea typeface="Calibri"/>
                <a:cs typeface="Calibri"/>
                <a:sym typeface="Calibri"/>
              </a:rPr>
              <a:t>représentation</a:t>
            </a:r>
            <a:endParaRPr dirty="0"/>
          </a:p>
        </p:txBody>
      </p:sp>
      <p:sp>
        <p:nvSpPr>
          <p:cNvPr id="169" name="Google Shape;169;p12"/>
          <p:cNvSpPr txBox="1">
            <a:spLocks noGrp="1"/>
          </p:cNvSpPr>
          <p:nvPr>
            <p:ph type="subTitle" idx="1"/>
          </p:nvPr>
        </p:nvSpPr>
        <p:spPr>
          <a:xfrm>
            <a:off x="409575" y="2752725"/>
            <a:ext cx="84582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fr-FR" dirty="0">
                <a:solidFill>
                  <a:srgbClr val="888888"/>
                </a:solidFill>
              </a:rPr>
              <a:t>Rôle de l'empathie dans l'enseignement</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fr-FR" dirty="0">
                <a:solidFill>
                  <a:srgbClr val="888888"/>
                </a:solidFill>
              </a:rPr>
              <a:t>Représentation dans les programmes d'études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sz="4400" dirty="0">
                <a:solidFill>
                  <a:schemeClr val="dk1"/>
                </a:solidFill>
                <a:latin typeface="Calibri"/>
                <a:ea typeface="Calibri"/>
                <a:cs typeface="Calibri"/>
                <a:sym typeface="Calibri"/>
              </a:rPr>
              <a:t>Outils pour une pratique intersectionnelle</a:t>
            </a:r>
            <a:endParaRPr dirty="0"/>
          </a:p>
        </p:txBody>
      </p:sp>
      <p:sp>
        <p:nvSpPr>
          <p:cNvPr id="176" name="Google Shape;176;p13"/>
          <p:cNvSpPr txBox="1">
            <a:spLocks noGrp="1"/>
          </p:cNvSpPr>
          <p:nvPr>
            <p:ph type="subTitle" idx="1"/>
          </p:nvPr>
        </p:nvSpPr>
        <p:spPr>
          <a:xfrm>
            <a:off x="685799" y="2743200"/>
            <a:ext cx="7343775"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en-GB" dirty="0" err="1">
                <a:solidFill>
                  <a:srgbClr val="888888"/>
                </a:solidFill>
              </a:rPr>
              <a:t>Outils</a:t>
            </a:r>
            <a:r>
              <a:rPr lang="en-GB" dirty="0">
                <a:solidFill>
                  <a:srgbClr val="888888"/>
                </a:solidFill>
              </a:rPr>
              <a:t> </a:t>
            </a:r>
            <a:r>
              <a:rPr lang="en-GB" dirty="0" err="1">
                <a:solidFill>
                  <a:srgbClr val="888888"/>
                </a:solidFill>
              </a:rPr>
              <a:t>d'auto-évaluation</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fr-FR" dirty="0">
                <a:solidFill>
                  <a:srgbClr val="888888"/>
                </a:solidFill>
              </a:rPr>
              <a:t>Adapter les programmes et les pratiques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4" descr="A tree with many cartoon children&#10;&#10;AI-generated content may be incorrect."/>
          <p:cNvPicPr preferRelativeResize="0"/>
          <p:nvPr/>
        </p:nvPicPr>
        <p:blipFill rotWithShape="1">
          <a:blip r:embed="rId3">
            <a:alphaModFix/>
          </a:blip>
          <a:srcRect/>
          <a:stretch/>
        </p:blipFill>
        <p:spPr>
          <a:xfrm>
            <a:off x="174812" y="2280920"/>
            <a:ext cx="5507834" cy="3670455"/>
          </a:xfrm>
          <a:prstGeom prst="rect">
            <a:avLst/>
          </a:prstGeom>
          <a:noFill/>
          <a:ln>
            <a:noFill/>
          </a:ln>
        </p:spPr>
      </p:pic>
      <p:sp>
        <p:nvSpPr>
          <p:cNvPr id="183" name="Google Shape;183;p14"/>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b="1" dirty="0"/>
              <a:t>3. Créer des environnements d'apprentissage inclusifs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Définir</a:t>
            </a:r>
            <a:r>
              <a:rPr lang="en-GB" sz="4400" dirty="0">
                <a:solidFill>
                  <a:schemeClr val="dk1"/>
                </a:solidFill>
                <a:latin typeface="Calibri"/>
                <a:ea typeface="Calibri"/>
                <a:cs typeface="Calibri"/>
                <a:sym typeface="Calibri"/>
              </a:rPr>
              <a:t> </a:t>
            </a:r>
            <a:r>
              <a:rPr lang="en-GB" sz="4400" dirty="0" err="1">
                <a:solidFill>
                  <a:schemeClr val="dk1"/>
                </a:solidFill>
                <a:latin typeface="Calibri"/>
                <a:ea typeface="Calibri"/>
                <a:cs typeface="Calibri"/>
                <a:sym typeface="Calibri"/>
              </a:rPr>
              <a:t>l'inclusion</a:t>
            </a:r>
            <a:endParaRPr dirty="0"/>
          </a:p>
        </p:txBody>
      </p:sp>
      <p:sp>
        <p:nvSpPr>
          <p:cNvPr id="190" name="Google Shape;190;p15"/>
          <p:cNvSpPr txBox="1">
            <a:spLocks noGrp="1"/>
          </p:cNvSpPr>
          <p:nvPr>
            <p:ph type="subTitle" idx="1"/>
          </p:nvPr>
        </p:nvSpPr>
        <p:spPr>
          <a:xfrm>
            <a:off x="1371599" y="2743200"/>
            <a:ext cx="6882063"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t>• </a:t>
            </a:r>
            <a:r>
              <a:rPr lang="fr-FR" dirty="0"/>
              <a:t>Inclusion </a:t>
            </a:r>
            <a:r>
              <a:rPr lang="fr-FR" dirty="0">
                <a:solidFill>
                  <a:schemeClr val="tx1"/>
                </a:solidFill>
              </a:rPr>
              <a:t>X</a:t>
            </a:r>
            <a:r>
              <a:rPr lang="fr-FR" dirty="0"/>
              <a:t> intégration </a:t>
            </a:r>
            <a:r>
              <a:rPr lang="fr-FR" dirty="0">
                <a:solidFill>
                  <a:schemeClr val="tx1"/>
                </a:solidFill>
              </a:rPr>
              <a:t>X</a:t>
            </a:r>
            <a:r>
              <a:rPr lang="fr-FR" dirty="0"/>
              <a:t> assimilation</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Stratégies</a:t>
            </a:r>
            <a:r>
              <a:rPr lang="en-GB" sz="4400" dirty="0">
                <a:solidFill>
                  <a:schemeClr val="dk1"/>
                </a:solidFill>
                <a:latin typeface="Calibri"/>
                <a:ea typeface="Calibri"/>
                <a:cs typeface="Calibri"/>
                <a:sym typeface="Calibri"/>
              </a:rPr>
              <a:t> </a:t>
            </a:r>
            <a:r>
              <a:rPr lang="en-GB" sz="4400" dirty="0" err="1">
                <a:solidFill>
                  <a:schemeClr val="dk1"/>
                </a:solidFill>
                <a:latin typeface="Calibri"/>
                <a:ea typeface="Calibri"/>
                <a:cs typeface="Calibri"/>
                <a:sym typeface="Calibri"/>
              </a:rPr>
              <a:t>d'enseignement</a:t>
            </a:r>
            <a:r>
              <a:rPr lang="en-GB" sz="4400" dirty="0">
                <a:solidFill>
                  <a:schemeClr val="dk1"/>
                </a:solidFill>
                <a:latin typeface="Calibri"/>
                <a:ea typeface="Calibri"/>
                <a:cs typeface="Calibri"/>
                <a:sym typeface="Calibri"/>
              </a:rPr>
              <a:t> </a:t>
            </a:r>
            <a:r>
              <a:rPr lang="en-GB" sz="4400" dirty="0" err="1">
                <a:solidFill>
                  <a:schemeClr val="dk1"/>
                </a:solidFill>
                <a:latin typeface="Calibri"/>
                <a:ea typeface="Calibri"/>
                <a:cs typeface="Calibri"/>
                <a:sym typeface="Calibri"/>
              </a:rPr>
              <a:t>inclusif</a:t>
            </a:r>
            <a:endParaRPr dirty="0"/>
          </a:p>
        </p:txBody>
      </p:sp>
      <p:sp>
        <p:nvSpPr>
          <p:cNvPr id="197" name="Google Shape;197;p16"/>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en-GB" dirty="0" err="1">
                <a:solidFill>
                  <a:srgbClr val="888888"/>
                </a:solidFill>
              </a:rPr>
              <a:t>Enseignement</a:t>
            </a:r>
            <a:r>
              <a:rPr lang="en-GB" dirty="0">
                <a:solidFill>
                  <a:srgbClr val="888888"/>
                </a:solidFill>
              </a:rPr>
              <a:t> </a:t>
            </a:r>
            <a:r>
              <a:rPr lang="en-GB" dirty="0" err="1">
                <a:solidFill>
                  <a:srgbClr val="888888"/>
                </a:solidFill>
              </a:rPr>
              <a:t>réfléchi</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en-GB" dirty="0" err="1">
                <a:solidFill>
                  <a:srgbClr val="888888"/>
                </a:solidFill>
              </a:rPr>
              <a:t>Matériaux</a:t>
            </a:r>
            <a:r>
              <a:rPr lang="en-GB" dirty="0">
                <a:solidFill>
                  <a:srgbClr val="888888"/>
                </a:solidFill>
              </a:rPr>
              <a:t> </a:t>
            </a:r>
            <a:r>
              <a:rPr lang="en-GB" dirty="0" err="1">
                <a:solidFill>
                  <a:srgbClr val="888888"/>
                </a:solidFill>
              </a:rPr>
              <a:t>accessibles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7"/>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a:solidFill>
                  <a:schemeClr val="dk1"/>
                </a:solidFill>
                <a:latin typeface="Calibri"/>
                <a:ea typeface="Calibri"/>
                <a:cs typeface="Calibri"/>
                <a:sym typeface="Calibri"/>
              </a:rPr>
              <a:t>Des </a:t>
            </a:r>
            <a:r>
              <a:rPr lang="en-GB" sz="4400" dirty="0" err="1">
                <a:solidFill>
                  <a:schemeClr val="dk1"/>
                </a:solidFill>
                <a:latin typeface="Calibri"/>
                <a:ea typeface="Calibri"/>
                <a:cs typeface="Calibri"/>
                <a:sym typeface="Calibri"/>
              </a:rPr>
              <a:t>espaces</a:t>
            </a:r>
            <a:r>
              <a:rPr lang="en-GB" sz="4400" dirty="0">
                <a:solidFill>
                  <a:schemeClr val="dk1"/>
                </a:solidFill>
                <a:latin typeface="Calibri"/>
                <a:ea typeface="Calibri"/>
                <a:cs typeface="Calibri"/>
                <a:sym typeface="Calibri"/>
              </a:rPr>
              <a:t> plus </a:t>
            </a:r>
            <a:r>
              <a:rPr lang="en-GB" sz="4400" dirty="0" err="1">
                <a:solidFill>
                  <a:schemeClr val="dk1"/>
                </a:solidFill>
                <a:latin typeface="Calibri"/>
                <a:ea typeface="Calibri"/>
                <a:cs typeface="Calibri"/>
                <a:sym typeface="Calibri"/>
              </a:rPr>
              <a:t>sûrs</a:t>
            </a:r>
            <a:endParaRPr dirty="0"/>
          </a:p>
        </p:txBody>
      </p:sp>
      <p:sp>
        <p:nvSpPr>
          <p:cNvPr id="204" name="Google Shape;204;p17"/>
          <p:cNvSpPr txBox="1">
            <a:spLocks noGrp="1"/>
          </p:cNvSpPr>
          <p:nvPr>
            <p:ph type="subTitle" idx="1"/>
          </p:nvPr>
        </p:nvSpPr>
        <p:spPr>
          <a:xfrm>
            <a:off x="1171575" y="2743200"/>
            <a:ext cx="6934199"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fr-FR" dirty="0">
                <a:solidFill>
                  <a:srgbClr val="888888"/>
                </a:solidFill>
              </a:rPr>
              <a:t>Qu'est-ce qui rend un espace « sûr » ?</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en-GB" dirty="0" err="1">
                <a:solidFill>
                  <a:srgbClr val="888888"/>
                </a:solidFill>
              </a:rPr>
              <a:t>Exemples</a:t>
            </a:r>
            <a:r>
              <a:rPr lang="en-GB" dirty="0">
                <a:solidFill>
                  <a:srgbClr val="888888"/>
                </a:solidFill>
              </a:rPr>
              <a:t> pratiques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8"/>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Évaluation</a:t>
            </a:r>
            <a:r>
              <a:rPr lang="en-GB" sz="4400" dirty="0">
                <a:solidFill>
                  <a:schemeClr val="dk1"/>
                </a:solidFill>
                <a:latin typeface="Calibri"/>
                <a:ea typeface="Calibri"/>
                <a:cs typeface="Calibri"/>
                <a:sym typeface="Calibri"/>
              </a:rPr>
              <a:t> des </a:t>
            </a:r>
            <a:r>
              <a:rPr lang="en-GB" sz="4400" dirty="0" err="1">
                <a:solidFill>
                  <a:schemeClr val="dk1"/>
                </a:solidFill>
                <a:latin typeface="Calibri"/>
                <a:ea typeface="Calibri"/>
                <a:cs typeface="Calibri"/>
                <a:sym typeface="Calibri"/>
              </a:rPr>
              <a:t>besoins</a:t>
            </a:r>
            <a:endParaRPr dirty="0"/>
          </a:p>
        </p:txBody>
      </p:sp>
      <p:sp>
        <p:nvSpPr>
          <p:cNvPr id="211" name="Google Shape;211;p18"/>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en-GB" dirty="0" err="1">
                <a:solidFill>
                  <a:srgbClr val="888888"/>
                </a:solidFill>
              </a:rPr>
              <a:t>Enquêtes</a:t>
            </a:r>
            <a:r>
              <a:rPr lang="en-GB" dirty="0">
                <a:solidFill>
                  <a:srgbClr val="888888"/>
                </a:solidFill>
              </a:rPr>
              <a:t> et observations</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en-GB" dirty="0" err="1">
                <a:solidFill>
                  <a:srgbClr val="888888"/>
                </a:solidFill>
              </a:rPr>
              <a:t>Recueillir</a:t>
            </a:r>
            <a:r>
              <a:rPr lang="en-GB" dirty="0">
                <a:solidFill>
                  <a:srgbClr val="888888"/>
                </a:solidFill>
              </a:rPr>
              <a:t> des </a:t>
            </a:r>
            <a:r>
              <a:rPr lang="en-GB" dirty="0" err="1">
                <a:solidFill>
                  <a:srgbClr val="888888"/>
                </a:solidFill>
              </a:rPr>
              <a:t>informations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L'autonomisation</a:t>
            </a:r>
            <a:r>
              <a:rPr lang="en-GB" sz="4400" dirty="0">
                <a:solidFill>
                  <a:schemeClr val="dk1"/>
                </a:solidFill>
                <a:latin typeface="Calibri"/>
                <a:ea typeface="Calibri"/>
                <a:cs typeface="Calibri"/>
                <a:sym typeface="Calibri"/>
              </a:rPr>
              <a:t> et </a:t>
            </a:r>
            <a:r>
              <a:rPr lang="en-GB" sz="4400" dirty="0" err="1">
                <a:solidFill>
                  <a:schemeClr val="dk1"/>
                </a:solidFill>
                <a:latin typeface="Calibri"/>
                <a:ea typeface="Calibri"/>
                <a:cs typeface="Calibri"/>
                <a:sym typeface="Calibri"/>
              </a:rPr>
              <a:t>l’alliance</a:t>
            </a:r>
            <a:endParaRPr dirty="0"/>
          </a:p>
        </p:txBody>
      </p:sp>
      <p:sp>
        <p:nvSpPr>
          <p:cNvPr id="218" name="Google Shape;218;p19"/>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en-GB" dirty="0" err="1">
                <a:solidFill>
                  <a:srgbClr val="888888"/>
                </a:solidFill>
              </a:rPr>
              <a:t>Soutenir</a:t>
            </a:r>
            <a:r>
              <a:rPr lang="en-GB" dirty="0">
                <a:solidFill>
                  <a:srgbClr val="888888"/>
                </a:solidFill>
              </a:rPr>
              <a:t> </a:t>
            </a:r>
            <a:r>
              <a:rPr lang="en-GB" dirty="0" err="1">
                <a:solidFill>
                  <a:srgbClr val="888888"/>
                </a:solidFill>
              </a:rPr>
              <a:t>tous</a:t>
            </a:r>
            <a:r>
              <a:rPr lang="en-GB" dirty="0">
                <a:solidFill>
                  <a:srgbClr val="888888"/>
                </a:solidFill>
              </a:rPr>
              <a:t> les </a:t>
            </a:r>
            <a:r>
              <a:rPr lang="en-GB" dirty="0" err="1">
                <a:solidFill>
                  <a:srgbClr val="888888"/>
                </a:solidFill>
              </a:rPr>
              <a:t>apprenants</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en-GB" dirty="0" err="1">
                <a:solidFill>
                  <a:srgbClr val="888888"/>
                </a:solidFill>
              </a:rPr>
              <a:t>Devenir</a:t>
            </a:r>
            <a:r>
              <a:rPr lang="en-GB" dirty="0">
                <a:solidFill>
                  <a:srgbClr val="888888"/>
                </a:solidFill>
              </a:rPr>
              <a:t> un </a:t>
            </a:r>
            <a:r>
              <a:rPr lang="en-GB" dirty="0" err="1">
                <a:solidFill>
                  <a:srgbClr val="888888"/>
                </a:solidFill>
              </a:rPr>
              <a:t>allié</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ctrTitle"/>
          </p:nvPr>
        </p:nvSpPr>
        <p:spPr>
          <a:xfrm>
            <a:off x="685800" y="839508"/>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b="1" dirty="0"/>
              <a:t>1. Comprendre les identités LGBTQIA+</a:t>
            </a:r>
            <a:endParaRPr dirty="0"/>
          </a:p>
        </p:txBody>
      </p:sp>
      <p:pic>
        <p:nvPicPr>
          <p:cNvPr id="99" name="Google Shape;99;p2" descr="A tree with many colors of the same color&#10;&#10;AI-generated content may be incorrect."/>
          <p:cNvPicPr preferRelativeResize="0"/>
          <p:nvPr/>
        </p:nvPicPr>
        <p:blipFill rotWithShape="1">
          <a:blip r:embed="rId3">
            <a:alphaModFix/>
          </a:blip>
          <a:srcRect/>
          <a:stretch/>
        </p:blipFill>
        <p:spPr>
          <a:xfrm>
            <a:off x="0" y="2309533"/>
            <a:ext cx="5956242" cy="396927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b="1" dirty="0"/>
              <a:t>4. Gestion de la classe et résolution des conflits</a:t>
            </a:r>
            <a:endParaRPr dirty="0"/>
          </a:p>
        </p:txBody>
      </p:sp>
      <p:pic>
        <p:nvPicPr>
          <p:cNvPr id="225" name="Google Shape;225;p20" descr="A row of blue and white cabins&#10;&#10;AI-generated content may be incorrect."/>
          <p:cNvPicPr preferRelativeResize="0"/>
          <p:nvPr/>
        </p:nvPicPr>
        <p:blipFill rotWithShape="1">
          <a:blip r:embed="rId3">
            <a:alphaModFix/>
          </a:blip>
          <a:srcRect/>
          <a:stretch/>
        </p:blipFill>
        <p:spPr>
          <a:xfrm>
            <a:off x="2027321" y="2502677"/>
            <a:ext cx="4866774" cy="3254655"/>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sz="4400" dirty="0">
                <a:solidFill>
                  <a:schemeClr val="dk1"/>
                </a:solidFill>
                <a:latin typeface="Calibri"/>
                <a:ea typeface="Calibri"/>
                <a:cs typeface="Calibri"/>
                <a:sym typeface="Calibri"/>
              </a:rPr>
              <a:t>Stratégies de prévention des conflits</a:t>
            </a:r>
            <a:endParaRPr dirty="0"/>
          </a:p>
        </p:txBody>
      </p:sp>
      <p:sp>
        <p:nvSpPr>
          <p:cNvPr id="232" name="Google Shape;232;p21"/>
          <p:cNvSpPr txBox="1">
            <a:spLocks noGrp="1"/>
          </p:cNvSpPr>
          <p:nvPr>
            <p:ph type="subTitle" idx="1"/>
          </p:nvPr>
        </p:nvSpPr>
        <p:spPr>
          <a:xfrm>
            <a:off x="1371600" y="2743200"/>
            <a:ext cx="70866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Développement </a:t>
            </a:r>
            <a:r>
              <a:rPr lang="en-GB" dirty="0" err="1">
                <a:solidFill>
                  <a:srgbClr val="888888"/>
                </a:solidFill>
              </a:rPr>
              <a:t>d'une</a:t>
            </a:r>
            <a:r>
              <a:rPr lang="en-GB" dirty="0">
                <a:solidFill>
                  <a:srgbClr val="888888"/>
                </a:solidFill>
              </a:rPr>
              <a:t> culture proactive</a:t>
            </a:r>
            <a:endParaRPr dirty="0"/>
          </a:p>
          <a:p>
            <a:pPr marL="0" lvl="0" indent="0" algn="l" rtl="0">
              <a:spcBef>
                <a:spcPts val="640"/>
              </a:spcBef>
              <a:spcAft>
                <a:spcPts val="0"/>
              </a:spcAft>
              <a:buClr>
                <a:srgbClr val="888888"/>
              </a:buClr>
              <a:buSzPts val="3200"/>
              <a:buNone/>
            </a:pPr>
            <a:r>
              <a:rPr lang="en-GB" dirty="0">
                <a:solidFill>
                  <a:srgbClr val="888888"/>
                </a:solidFill>
              </a:rPr>
              <a:t>• Programmes </a:t>
            </a:r>
            <a:r>
              <a:rPr lang="en-GB" dirty="0" err="1">
                <a:solidFill>
                  <a:srgbClr val="888888"/>
                </a:solidFill>
              </a:rPr>
              <a:t>d'études</a:t>
            </a:r>
            <a:r>
              <a:rPr lang="en-GB" dirty="0">
                <a:solidFill>
                  <a:srgbClr val="888888"/>
                </a:solidFill>
              </a:rPr>
              <a:t> </a:t>
            </a:r>
            <a:r>
              <a:rPr lang="en-GB" dirty="0" err="1">
                <a:solidFill>
                  <a:srgbClr val="888888"/>
                </a:solidFill>
              </a:rPr>
              <a:t>inclusifs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a:solidFill>
                  <a:schemeClr val="dk1"/>
                </a:solidFill>
                <a:latin typeface="Calibri"/>
                <a:ea typeface="Calibri"/>
                <a:cs typeface="Calibri"/>
                <a:sym typeface="Calibri"/>
              </a:rPr>
              <a:t>Gestion de la discrimination</a:t>
            </a:r>
            <a:endParaRPr dirty="0"/>
          </a:p>
        </p:txBody>
      </p:sp>
      <p:sp>
        <p:nvSpPr>
          <p:cNvPr id="239" name="Google Shape;239;p22"/>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en-GB" dirty="0" err="1">
                <a:solidFill>
                  <a:srgbClr val="888888"/>
                </a:solidFill>
              </a:rPr>
              <a:t>Traiter</a:t>
            </a:r>
            <a:r>
              <a:rPr lang="en-GB" dirty="0">
                <a:solidFill>
                  <a:srgbClr val="888888"/>
                </a:solidFill>
              </a:rPr>
              <a:t> </a:t>
            </a:r>
            <a:r>
              <a:rPr lang="en-GB" dirty="0" err="1">
                <a:solidFill>
                  <a:srgbClr val="888888"/>
                </a:solidFill>
              </a:rPr>
              <a:t>rapidement</a:t>
            </a:r>
            <a:r>
              <a:rPr lang="en-GB" dirty="0">
                <a:solidFill>
                  <a:srgbClr val="888888"/>
                </a:solidFill>
              </a:rPr>
              <a:t> les incidents</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en-GB" dirty="0" err="1">
                <a:solidFill>
                  <a:srgbClr val="888888"/>
                </a:solidFill>
              </a:rPr>
              <a:t>Réponses</a:t>
            </a:r>
            <a:r>
              <a:rPr lang="en-GB" dirty="0">
                <a:solidFill>
                  <a:srgbClr val="888888"/>
                </a:solidFill>
              </a:rPr>
              <a:t> </a:t>
            </a:r>
            <a:r>
              <a:rPr lang="en-GB" dirty="0" err="1">
                <a:solidFill>
                  <a:srgbClr val="888888"/>
                </a:solidFill>
              </a:rPr>
              <a:t>institutionnelles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Soutien</a:t>
            </a:r>
            <a:r>
              <a:rPr lang="en-GB" sz="4400" dirty="0">
                <a:solidFill>
                  <a:schemeClr val="dk1"/>
                </a:solidFill>
                <a:latin typeface="Calibri"/>
                <a:ea typeface="Calibri"/>
                <a:cs typeface="Calibri"/>
                <a:sym typeface="Calibri"/>
              </a:rPr>
              <a:t> aux </a:t>
            </a:r>
            <a:r>
              <a:rPr lang="en-GB" sz="4400" dirty="0" err="1">
                <a:solidFill>
                  <a:schemeClr val="dk1"/>
                </a:solidFill>
                <a:latin typeface="Calibri"/>
                <a:ea typeface="Calibri"/>
                <a:cs typeface="Calibri"/>
                <a:sym typeface="Calibri"/>
              </a:rPr>
              <a:t>victimes</a:t>
            </a:r>
            <a:endParaRPr dirty="0"/>
          </a:p>
        </p:txBody>
      </p:sp>
      <p:sp>
        <p:nvSpPr>
          <p:cNvPr id="246" name="Google Shape;246;p23"/>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en-GB" dirty="0" err="1">
                <a:solidFill>
                  <a:srgbClr val="888888"/>
                </a:solidFill>
              </a:rPr>
              <a:t>Soutien</a:t>
            </a:r>
            <a:r>
              <a:rPr lang="en-GB" dirty="0">
                <a:solidFill>
                  <a:srgbClr val="888888"/>
                </a:solidFill>
              </a:rPr>
              <a:t> </a:t>
            </a:r>
            <a:r>
              <a:rPr lang="en-GB" dirty="0" err="1">
                <a:solidFill>
                  <a:srgbClr val="888888"/>
                </a:solidFill>
              </a:rPr>
              <a:t>émotionnel</a:t>
            </a:r>
            <a:endParaRPr dirty="0"/>
          </a:p>
          <a:p>
            <a:pPr marL="0" lvl="0" indent="0" algn="l" rtl="0">
              <a:spcBef>
                <a:spcPts val="640"/>
              </a:spcBef>
              <a:spcAft>
                <a:spcPts val="0"/>
              </a:spcAft>
              <a:buClr>
                <a:srgbClr val="888888"/>
              </a:buClr>
              <a:buSzPts val="3200"/>
              <a:buNone/>
            </a:pPr>
            <a:r>
              <a:rPr lang="en-GB" dirty="0">
                <a:solidFill>
                  <a:srgbClr val="888888"/>
                </a:solidFill>
              </a:rPr>
              <a:t>• Processus de </a:t>
            </a:r>
            <a:r>
              <a:rPr lang="en-GB" dirty="0" err="1">
                <a:solidFill>
                  <a:srgbClr val="888888"/>
                </a:solidFill>
              </a:rPr>
              <a:t>récupération</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sz="4400" dirty="0">
                <a:solidFill>
                  <a:schemeClr val="dk1"/>
                </a:solidFill>
                <a:latin typeface="Calibri"/>
                <a:ea typeface="Calibri"/>
                <a:cs typeface="Calibri"/>
                <a:sym typeface="Calibri"/>
              </a:rPr>
              <a:t>Traiter avec les auteurs de violences</a:t>
            </a:r>
            <a:endParaRPr dirty="0"/>
          </a:p>
        </p:txBody>
      </p:sp>
      <p:sp>
        <p:nvSpPr>
          <p:cNvPr id="253" name="Google Shape;253;p24"/>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en-GB" dirty="0" err="1">
                <a:solidFill>
                  <a:srgbClr val="888888"/>
                </a:solidFill>
              </a:rPr>
              <a:t>Réponses</a:t>
            </a:r>
            <a:r>
              <a:rPr lang="en-GB" dirty="0">
                <a:solidFill>
                  <a:srgbClr val="888888"/>
                </a:solidFill>
              </a:rPr>
              <a:t> </a:t>
            </a:r>
            <a:r>
              <a:rPr lang="en-GB" dirty="0" err="1">
                <a:solidFill>
                  <a:srgbClr val="888888"/>
                </a:solidFill>
              </a:rPr>
              <a:t>éducatives</a:t>
            </a:r>
            <a:endParaRPr dirty="0"/>
          </a:p>
          <a:p>
            <a:pPr marL="0" lvl="0" indent="0" algn="l" rtl="0">
              <a:spcBef>
                <a:spcPts val="640"/>
              </a:spcBef>
              <a:spcAft>
                <a:spcPts val="0"/>
              </a:spcAft>
              <a:buClr>
                <a:srgbClr val="888888"/>
              </a:buClr>
              <a:buSzPts val="3200"/>
              <a:buNone/>
            </a:pPr>
            <a:r>
              <a:rPr lang="en-GB" dirty="0">
                <a:solidFill>
                  <a:srgbClr val="888888"/>
                </a:solidFill>
              </a:rPr>
              <a:t>• Pratiques </a:t>
            </a:r>
            <a:r>
              <a:rPr lang="en-GB" dirty="0" err="1">
                <a:solidFill>
                  <a:srgbClr val="888888"/>
                </a:solidFill>
              </a:rPr>
              <a:t>réparatrices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a:solidFill>
                  <a:schemeClr val="dk1"/>
                </a:solidFill>
                <a:latin typeface="Calibri"/>
                <a:ea typeface="Calibri"/>
                <a:cs typeface="Calibri"/>
                <a:sym typeface="Calibri"/>
              </a:rPr>
              <a:t>Politique </a:t>
            </a:r>
            <a:r>
              <a:rPr lang="en-GB" sz="4400" dirty="0" err="1">
                <a:solidFill>
                  <a:schemeClr val="dk1"/>
                </a:solidFill>
                <a:latin typeface="Calibri"/>
                <a:ea typeface="Calibri"/>
                <a:cs typeface="Calibri"/>
                <a:sym typeface="Calibri"/>
              </a:rPr>
              <a:t>institutionnelle</a:t>
            </a:r>
            <a:r>
              <a:rPr lang="en-GB" sz="4400" dirty="0">
                <a:solidFill>
                  <a:schemeClr val="dk1"/>
                </a:solidFill>
                <a:latin typeface="Calibri"/>
                <a:ea typeface="Calibri"/>
                <a:cs typeface="Calibri"/>
                <a:sym typeface="Calibri"/>
              </a:rPr>
              <a:t> et </a:t>
            </a:r>
            <a:r>
              <a:rPr lang="en-GB" sz="4400" dirty="0" err="1">
                <a:solidFill>
                  <a:schemeClr val="dk1"/>
                </a:solidFill>
                <a:latin typeface="Calibri"/>
                <a:ea typeface="Calibri"/>
                <a:cs typeface="Calibri"/>
                <a:sym typeface="Calibri"/>
              </a:rPr>
              <a:t>soutien</a:t>
            </a:r>
            <a:endParaRPr dirty="0"/>
          </a:p>
        </p:txBody>
      </p:sp>
      <p:sp>
        <p:nvSpPr>
          <p:cNvPr id="260" name="Google Shape;260;p25"/>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Cadres politiques</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en-GB" dirty="0" err="1">
                <a:solidFill>
                  <a:srgbClr val="888888"/>
                </a:solidFill>
              </a:rPr>
              <a:t>Rôle</a:t>
            </a:r>
            <a:r>
              <a:rPr lang="en-GB" dirty="0">
                <a:solidFill>
                  <a:srgbClr val="888888"/>
                </a:solidFill>
              </a:rPr>
              <a:t> du leadership</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6"/>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b="1" dirty="0"/>
              <a:t>5. Boîte à outils pour les ambassadeurs de la diversité</a:t>
            </a:r>
            <a:endParaRPr dirty="0"/>
          </a:p>
        </p:txBody>
      </p:sp>
      <p:pic>
        <p:nvPicPr>
          <p:cNvPr id="267" name="Google Shape;267;p26" descr="A close-up of a drawer&#10;&#10;AI-generated content may be incorrect."/>
          <p:cNvPicPr preferRelativeResize="0"/>
          <p:nvPr/>
        </p:nvPicPr>
        <p:blipFill rotWithShape="1">
          <a:blip r:embed="rId3">
            <a:alphaModFix/>
          </a:blip>
          <a:srcRect/>
          <a:stretch/>
        </p:blipFill>
        <p:spPr>
          <a:xfrm>
            <a:off x="2057722" y="2419579"/>
            <a:ext cx="5359746" cy="32744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7"/>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sz="4400" dirty="0">
                <a:solidFill>
                  <a:schemeClr val="dk1"/>
                </a:solidFill>
                <a:latin typeface="Calibri"/>
                <a:ea typeface="Calibri"/>
                <a:cs typeface="Calibri"/>
                <a:sym typeface="Calibri"/>
              </a:rPr>
              <a:t>Aperçu de la boîte à outils</a:t>
            </a:r>
            <a:endParaRPr dirty="0"/>
          </a:p>
        </p:txBody>
      </p:sp>
      <p:sp>
        <p:nvSpPr>
          <p:cNvPr id="274" name="Google Shape;274;p27"/>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t>• Kit de communication</a:t>
            </a:r>
            <a:endParaRPr dirty="0"/>
          </a:p>
          <a:p>
            <a:pPr marL="0" lvl="0" indent="0" algn="l" rtl="0">
              <a:spcBef>
                <a:spcPts val="640"/>
              </a:spcBef>
              <a:spcAft>
                <a:spcPts val="0"/>
              </a:spcAft>
              <a:buClr>
                <a:srgbClr val="888888"/>
              </a:buClr>
              <a:buSzPts val="3200"/>
              <a:buNone/>
            </a:pPr>
            <a:r>
              <a:rPr lang="en-GB" dirty="0"/>
              <a:t>• Kit de formation</a:t>
            </a:r>
            <a:endParaRPr dirty="0"/>
          </a:p>
          <a:p>
            <a:pPr marL="0" lvl="0" indent="0" algn="l" rtl="0">
              <a:spcBef>
                <a:spcPts val="640"/>
              </a:spcBef>
              <a:spcAft>
                <a:spcPts val="0"/>
              </a:spcAft>
              <a:buClr>
                <a:srgbClr val="888888"/>
              </a:buClr>
              <a:buSzPts val="3200"/>
              <a:buNone/>
            </a:pPr>
            <a:r>
              <a:rPr lang="en-GB" dirty="0"/>
              <a:t>• Kit de </a:t>
            </a:r>
            <a:r>
              <a:rPr lang="en-GB" dirty="0" err="1"/>
              <a:t>stratégie</a:t>
            </a:r>
            <a:r>
              <a:rPr lang="en-GB" dirty="0"/>
              <a:t> </a:t>
            </a:r>
            <a:r>
              <a:rPr lang="en-GB" dirty="0" err="1"/>
              <a:t>d'organisation</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Outils</a:t>
            </a:r>
            <a:r>
              <a:rPr lang="en-GB" sz="4400" dirty="0">
                <a:solidFill>
                  <a:schemeClr val="dk1"/>
                </a:solidFill>
                <a:latin typeface="Calibri"/>
                <a:ea typeface="Calibri"/>
                <a:cs typeface="Calibri"/>
                <a:sym typeface="Calibri"/>
              </a:rPr>
              <a:t> de communication</a:t>
            </a:r>
            <a:endParaRPr dirty="0"/>
          </a:p>
        </p:txBody>
      </p:sp>
      <p:sp>
        <p:nvSpPr>
          <p:cNvPr id="281" name="Google Shape;281;p28"/>
          <p:cNvSpPr txBox="1">
            <a:spLocks noGrp="1"/>
          </p:cNvSpPr>
          <p:nvPr>
            <p:ph type="subTitle" idx="1"/>
          </p:nvPr>
        </p:nvSpPr>
        <p:spPr>
          <a:xfrm>
            <a:off x="1371600" y="2743199"/>
            <a:ext cx="6400800" cy="2657475"/>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spcBef>
                <a:spcPts val="0"/>
              </a:spcBef>
              <a:spcAft>
                <a:spcPts val="0"/>
              </a:spcAft>
              <a:buClr>
                <a:srgbClr val="888888"/>
              </a:buClr>
              <a:buSzPct val="100000"/>
              <a:buFont typeface="Arial"/>
              <a:buChar char="•"/>
            </a:pPr>
            <a:r>
              <a:rPr lang="en-GB" sz="3800" dirty="0"/>
              <a:t>Guide de communication</a:t>
            </a:r>
          </a:p>
          <a:p>
            <a:pPr marL="457200" lvl="0" indent="-457200" algn="l" rtl="0">
              <a:spcBef>
                <a:spcPts val="0"/>
              </a:spcBef>
              <a:spcAft>
                <a:spcPts val="0"/>
              </a:spcAft>
              <a:buClr>
                <a:srgbClr val="888888"/>
              </a:buClr>
              <a:buSzPct val="100000"/>
              <a:buFont typeface="Arial"/>
              <a:buChar char="•"/>
            </a:pPr>
            <a:r>
              <a:rPr lang="en-GB" sz="3800" dirty="0" err="1"/>
              <a:t>Charte</a:t>
            </a:r>
            <a:r>
              <a:rPr lang="en-GB" sz="3800" dirty="0"/>
              <a:t> </a:t>
            </a:r>
            <a:r>
              <a:rPr lang="en-GB" sz="3800" dirty="0" err="1"/>
              <a:t>visuelle</a:t>
            </a:r>
            <a:r>
              <a:rPr lang="en-GB" sz="3800" dirty="0"/>
              <a:t> commune</a:t>
            </a:r>
            <a:endParaRPr dirty="0"/>
          </a:p>
          <a:p>
            <a:pPr marL="457200" lvl="0" indent="-457200" algn="l" rtl="0">
              <a:spcBef>
                <a:spcPts val="589"/>
              </a:spcBef>
              <a:spcAft>
                <a:spcPts val="0"/>
              </a:spcAft>
              <a:buClr>
                <a:srgbClr val="888888"/>
              </a:buClr>
              <a:buSzPct val="100000"/>
              <a:buFont typeface="Arial"/>
              <a:buChar char="•"/>
            </a:pPr>
            <a:r>
              <a:rPr lang="en-GB" sz="3800" dirty="0"/>
              <a:t>Affiche modifiable</a:t>
            </a:r>
          </a:p>
          <a:p>
            <a:pPr marL="457200" lvl="0" indent="-457200" algn="l" rtl="0">
              <a:spcBef>
                <a:spcPts val="589"/>
              </a:spcBef>
              <a:spcAft>
                <a:spcPts val="0"/>
              </a:spcAft>
              <a:buClr>
                <a:srgbClr val="888888"/>
              </a:buClr>
              <a:buSzPct val="100000"/>
              <a:buFont typeface="Arial"/>
              <a:buChar char="•"/>
            </a:pPr>
            <a:r>
              <a:rPr lang="en-GB" sz="3800" dirty="0"/>
              <a:t>Points de discussion</a:t>
            </a:r>
          </a:p>
          <a:p>
            <a:pPr marL="457200" lvl="0" indent="-457200" algn="l" rtl="0">
              <a:spcBef>
                <a:spcPts val="589"/>
              </a:spcBef>
              <a:spcAft>
                <a:spcPts val="0"/>
              </a:spcAft>
              <a:buClr>
                <a:srgbClr val="888888"/>
              </a:buClr>
              <a:buSzPct val="100000"/>
              <a:buFont typeface="Arial"/>
              <a:buChar char="•"/>
            </a:pPr>
            <a:r>
              <a:rPr lang="fr-FR" sz="3800" dirty="0"/>
              <a:t>Vidéo pour l'affichage en ligne</a:t>
            </a:r>
          </a:p>
          <a:p>
            <a:pPr marL="457200" lvl="0" indent="-457200" algn="l" rtl="0">
              <a:spcBef>
                <a:spcPts val="589"/>
              </a:spcBef>
              <a:spcAft>
                <a:spcPts val="0"/>
              </a:spcAft>
              <a:buClr>
                <a:srgbClr val="888888"/>
              </a:buClr>
              <a:buSzPct val="100000"/>
              <a:buFont typeface="Arial"/>
              <a:buChar char="•"/>
            </a:pPr>
            <a:r>
              <a:rPr lang="fr-FR" sz="3800" dirty="0"/>
              <a:t>Exemple de communiqué de presse</a:t>
            </a:r>
            <a:endParaRPr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9"/>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Outils</a:t>
            </a:r>
            <a:r>
              <a:rPr lang="en-GB" sz="4400" dirty="0">
                <a:solidFill>
                  <a:schemeClr val="dk1"/>
                </a:solidFill>
                <a:latin typeface="Calibri"/>
                <a:ea typeface="Calibri"/>
                <a:cs typeface="Calibri"/>
                <a:sym typeface="Calibri"/>
              </a:rPr>
              <a:t> de formation</a:t>
            </a:r>
            <a:endParaRPr dirty="0"/>
          </a:p>
        </p:txBody>
      </p:sp>
      <p:sp>
        <p:nvSpPr>
          <p:cNvPr id="288" name="Google Shape;288;p29"/>
          <p:cNvSpPr txBox="1">
            <a:spLocks noGrp="1"/>
          </p:cNvSpPr>
          <p:nvPr>
            <p:ph type="subTitle" idx="1"/>
          </p:nvPr>
        </p:nvSpPr>
        <p:spPr>
          <a:xfrm>
            <a:off x="514351" y="2119678"/>
            <a:ext cx="8258174" cy="3141785"/>
          </a:xfrm>
          <a:prstGeom prst="rect">
            <a:avLst/>
          </a:prstGeom>
          <a:noFill/>
          <a:ln>
            <a:noFill/>
          </a:ln>
        </p:spPr>
        <p:txBody>
          <a:bodyPr spcFirstLastPara="1" wrap="square" lIns="91425" tIns="45700" rIns="91425" bIns="45700" anchor="t" anchorCtr="0">
            <a:normAutofit fontScale="92500"/>
          </a:bodyPr>
          <a:lstStyle/>
          <a:p>
            <a:pPr marL="457200" lvl="0" indent="-457200" algn="l" rtl="0">
              <a:spcBef>
                <a:spcPts val="0"/>
              </a:spcBef>
              <a:spcAft>
                <a:spcPts val="0"/>
              </a:spcAft>
              <a:buClr>
                <a:srgbClr val="888888"/>
              </a:buClr>
              <a:buSzPct val="100000"/>
              <a:buFont typeface="Arial"/>
              <a:buChar char="•"/>
            </a:pPr>
            <a:r>
              <a:rPr lang="en-GB" sz="2900" dirty="0"/>
              <a:t>Invitation à la formation</a:t>
            </a:r>
          </a:p>
          <a:p>
            <a:pPr marL="457200" lvl="0" indent="-457200" algn="l" rtl="0">
              <a:spcBef>
                <a:spcPts val="0"/>
              </a:spcBef>
              <a:spcAft>
                <a:spcPts val="0"/>
              </a:spcAft>
              <a:buClr>
                <a:srgbClr val="888888"/>
              </a:buClr>
              <a:buSzPct val="100000"/>
              <a:buFont typeface="Arial"/>
              <a:buChar char="•"/>
            </a:pPr>
            <a:r>
              <a:rPr lang="en-GB" sz="2900" dirty="0" err="1"/>
              <a:t>Formulaire</a:t>
            </a:r>
            <a:r>
              <a:rPr lang="en-GB" sz="2900" dirty="0"/>
              <a:t> </a:t>
            </a:r>
            <a:r>
              <a:rPr lang="en-GB" sz="2900" dirty="0" err="1"/>
              <a:t>d'inscription</a:t>
            </a:r>
            <a:endParaRPr lang="en-GB" sz="2900" dirty="0"/>
          </a:p>
          <a:p>
            <a:pPr marL="457200" lvl="0" indent="-457200" algn="l" rtl="0">
              <a:spcBef>
                <a:spcPts val="0"/>
              </a:spcBef>
              <a:spcAft>
                <a:spcPts val="0"/>
              </a:spcAft>
              <a:buClr>
                <a:srgbClr val="888888"/>
              </a:buClr>
              <a:buSzPct val="100000"/>
              <a:buFont typeface="Arial"/>
              <a:buChar char="•"/>
            </a:pPr>
            <a:r>
              <a:rPr lang="en-GB" sz="2900" dirty="0" err="1"/>
              <a:t>Exemple</a:t>
            </a:r>
            <a:r>
              <a:rPr lang="en-GB" sz="2900" dirty="0"/>
              <a:t> de programme </a:t>
            </a:r>
            <a:r>
              <a:rPr lang="en-GB" sz="2900" dirty="0" err="1"/>
              <a:t>d'atelier</a:t>
            </a:r>
            <a:endParaRPr lang="en-GB" sz="2900" dirty="0"/>
          </a:p>
          <a:p>
            <a:pPr marL="457200" lvl="0" indent="-457200" algn="l" rtl="0">
              <a:spcBef>
                <a:spcPts val="0"/>
              </a:spcBef>
              <a:spcAft>
                <a:spcPts val="0"/>
              </a:spcAft>
              <a:buClr>
                <a:srgbClr val="888888"/>
              </a:buClr>
              <a:buSzPct val="100000"/>
              <a:buFont typeface="Arial"/>
              <a:buChar char="•"/>
            </a:pPr>
            <a:r>
              <a:rPr lang="fr-FR" sz="2900" dirty="0"/>
              <a:t>Schéma de l'organisation de l'atelier</a:t>
            </a:r>
          </a:p>
          <a:p>
            <a:pPr marL="457200" lvl="0" indent="-457200" algn="l" rtl="0">
              <a:spcBef>
                <a:spcPts val="0"/>
              </a:spcBef>
              <a:spcAft>
                <a:spcPts val="0"/>
              </a:spcAft>
              <a:buClr>
                <a:srgbClr val="888888"/>
              </a:buClr>
              <a:buSzPct val="100000"/>
              <a:buFont typeface="Arial"/>
              <a:buChar char="•"/>
            </a:pPr>
            <a:r>
              <a:rPr lang="fr-FR" sz="2900" dirty="0"/>
              <a:t>PPT pour l'animation d'un atelier / Outil de formation</a:t>
            </a:r>
          </a:p>
          <a:p>
            <a:pPr marL="457200" lvl="0" indent="-457200" algn="l" rtl="0">
              <a:spcBef>
                <a:spcPts val="0"/>
              </a:spcBef>
              <a:spcAft>
                <a:spcPts val="0"/>
              </a:spcAft>
              <a:buClr>
                <a:srgbClr val="888888"/>
              </a:buClr>
              <a:buSzPct val="100000"/>
              <a:buFont typeface="Arial"/>
              <a:buChar char="•"/>
            </a:pPr>
            <a:r>
              <a:rPr lang="en-GB" sz="2900" dirty="0"/>
              <a:t>Evaluation / self-evaluation questionnaire </a:t>
            </a:r>
          </a:p>
          <a:p>
            <a:pPr marL="457200" lvl="0" indent="-457200" algn="l" rtl="0">
              <a:spcBef>
                <a:spcPts val="0"/>
              </a:spcBef>
              <a:spcAft>
                <a:spcPts val="0"/>
              </a:spcAft>
              <a:buClr>
                <a:srgbClr val="888888"/>
              </a:buClr>
              <a:buSzPct val="100000"/>
              <a:buFont typeface="Arial"/>
              <a:buChar char="•"/>
            </a:pPr>
            <a:r>
              <a:rPr lang="en-GB" sz="2900" dirty="0" err="1"/>
              <a:t>Certificat</a:t>
            </a:r>
            <a:r>
              <a:rPr lang="en-GB" sz="2900" dirty="0"/>
              <a:t> </a:t>
            </a:r>
            <a:r>
              <a:rPr lang="en-GB" sz="2900" dirty="0" err="1"/>
              <a:t>d'achèvement</a:t>
            </a:r>
            <a:r>
              <a:rPr lang="en-GB" sz="2900" dirty="0"/>
              <a:t> de </a:t>
            </a:r>
            <a:r>
              <a:rPr lang="en-GB" sz="2900" dirty="0" err="1"/>
              <a:t>l'atelier</a:t>
            </a:r>
            <a:r>
              <a:rPr lang="en-GB" sz="2900"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dirty="0" err="1"/>
              <a:t>Terminologie</a:t>
            </a:r>
            <a:r>
              <a:rPr lang="en-GB" dirty="0"/>
              <a:t> </a:t>
            </a:r>
            <a:r>
              <a:rPr lang="en-GB" dirty="0" err="1"/>
              <a:t>clé</a:t>
            </a:r>
            <a:endParaRPr dirty="0"/>
          </a:p>
        </p:txBody>
      </p:sp>
      <p:sp>
        <p:nvSpPr>
          <p:cNvPr id="106" name="Google Shape;106;p3"/>
          <p:cNvSpPr txBox="1">
            <a:spLocks noGrp="1"/>
          </p:cNvSpPr>
          <p:nvPr>
            <p:ph type="subTitle" idx="1"/>
          </p:nvPr>
        </p:nvSpPr>
        <p:spPr>
          <a:xfrm>
            <a:off x="1000125" y="2743200"/>
            <a:ext cx="7324725"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ct val="100000"/>
              <a:buNone/>
            </a:pPr>
            <a:r>
              <a:rPr lang="en-GB" dirty="0"/>
              <a:t>• Signification de LGBTQIA+</a:t>
            </a:r>
            <a:endParaRPr dirty="0"/>
          </a:p>
          <a:p>
            <a:pPr marL="0" lvl="0" indent="0" algn="l" rtl="0">
              <a:spcBef>
                <a:spcPts val="592"/>
              </a:spcBef>
              <a:spcAft>
                <a:spcPts val="0"/>
              </a:spcAft>
              <a:buClr>
                <a:srgbClr val="888888"/>
              </a:buClr>
              <a:buSzPct val="100000"/>
              <a:buNone/>
            </a:pPr>
            <a:r>
              <a:rPr lang="en-GB" dirty="0"/>
              <a:t>• Genre et </a:t>
            </a:r>
            <a:r>
              <a:rPr lang="en-GB" dirty="0" err="1"/>
              <a:t>sexe</a:t>
            </a:r>
            <a:endParaRPr dirty="0"/>
          </a:p>
          <a:p>
            <a:pPr marL="0" lvl="0" indent="0" algn="l" rtl="0">
              <a:spcBef>
                <a:spcPts val="592"/>
              </a:spcBef>
              <a:spcAft>
                <a:spcPts val="0"/>
              </a:spcAft>
              <a:buClr>
                <a:srgbClr val="888888"/>
              </a:buClr>
              <a:buSzPct val="100000"/>
              <a:buNone/>
            </a:pPr>
            <a:r>
              <a:rPr lang="en-GB" dirty="0"/>
              <a:t>• </a:t>
            </a:r>
            <a:r>
              <a:rPr lang="fr-FR" dirty="0"/>
              <a:t>Orientation sexuelle et identité de genre</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Outils</a:t>
            </a:r>
            <a:r>
              <a:rPr lang="en-GB" sz="4400" dirty="0">
                <a:solidFill>
                  <a:schemeClr val="dk1"/>
                </a:solidFill>
                <a:latin typeface="Calibri"/>
                <a:ea typeface="Calibri"/>
                <a:cs typeface="Calibri"/>
                <a:sym typeface="Calibri"/>
              </a:rPr>
              <a:t> de </a:t>
            </a:r>
            <a:r>
              <a:rPr lang="en-GB" sz="4400" dirty="0" err="1">
                <a:solidFill>
                  <a:schemeClr val="dk1"/>
                </a:solidFill>
                <a:latin typeface="Calibri"/>
                <a:ea typeface="Calibri"/>
                <a:cs typeface="Calibri"/>
                <a:sym typeface="Calibri"/>
              </a:rPr>
              <a:t>stratégie</a:t>
            </a:r>
            <a:r>
              <a:rPr lang="en-GB" sz="4400" dirty="0">
                <a:solidFill>
                  <a:schemeClr val="dk1"/>
                </a:solidFill>
                <a:latin typeface="Calibri"/>
                <a:ea typeface="Calibri"/>
                <a:cs typeface="Calibri"/>
                <a:sym typeface="Calibri"/>
              </a:rPr>
              <a:t> </a:t>
            </a:r>
            <a:r>
              <a:rPr lang="en-GB" sz="4400" dirty="0" err="1">
                <a:solidFill>
                  <a:schemeClr val="dk1"/>
                </a:solidFill>
                <a:latin typeface="Calibri"/>
                <a:ea typeface="Calibri"/>
                <a:cs typeface="Calibri"/>
                <a:sym typeface="Calibri"/>
              </a:rPr>
              <a:t>organisationnelle</a:t>
            </a:r>
            <a:endParaRPr dirty="0"/>
          </a:p>
        </p:txBody>
      </p:sp>
      <p:sp>
        <p:nvSpPr>
          <p:cNvPr id="295" name="Google Shape;295;p30"/>
          <p:cNvSpPr txBox="1">
            <a:spLocks noGrp="1"/>
          </p:cNvSpPr>
          <p:nvPr>
            <p:ph type="subTitle" idx="1"/>
          </p:nvPr>
        </p:nvSpPr>
        <p:spPr>
          <a:xfrm>
            <a:off x="1371600" y="2743200"/>
            <a:ext cx="7086600" cy="3173506"/>
          </a:xfrm>
          <a:prstGeom prst="rect">
            <a:avLst/>
          </a:prstGeom>
          <a:noFill/>
          <a:ln>
            <a:noFill/>
          </a:ln>
        </p:spPr>
        <p:txBody>
          <a:bodyPr spcFirstLastPara="1" wrap="square" lIns="91425" tIns="45700" rIns="91425" bIns="45700" anchor="t" anchorCtr="0">
            <a:normAutofit fontScale="92500" lnSpcReduction="10000"/>
          </a:bodyPr>
          <a:lstStyle/>
          <a:p>
            <a:pPr marL="457200" lvl="0" indent="-457231" algn="l" rtl="0">
              <a:spcBef>
                <a:spcPts val="0"/>
              </a:spcBef>
              <a:spcAft>
                <a:spcPts val="0"/>
              </a:spcAft>
              <a:buClr>
                <a:srgbClr val="888888"/>
              </a:buClr>
              <a:buSzPct val="100000"/>
              <a:buFont typeface="Arial"/>
              <a:buChar char="•"/>
            </a:pPr>
            <a:r>
              <a:rPr lang="en-GB" sz="2900" dirty="0" err="1"/>
              <a:t>Projets</a:t>
            </a:r>
            <a:r>
              <a:rPr lang="en-GB" sz="2900" dirty="0"/>
              <a:t> de politiques</a:t>
            </a:r>
          </a:p>
          <a:p>
            <a:pPr marL="457200" lvl="0" indent="-457231" algn="l" rtl="0">
              <a:spcBef>
                <a:spcPts val="0"/>
              </a:spcBef>
              <a:spcAft>
                <a:spcPts val="0"/>
              </a:spcAft>
              <a:buClr>
                <a:srgbClr val="888888"/>
              </a:buClr>
              <a:buSzPct val="100000"/>
              <a:buFont typeface="Arial"/>
              <a:buChar char="•"/>
            </a:pPr>
            <a:r>
              <a:rPr lang="fr-FR" sz="2900" dirty="0"/>
              <a:t>Profils des personnes clés impliquées dans le changement</a:t>
            </a:r>
          </a:p>
          <a:p>
            <a:pPr marL="457200" lvl="0" indent="-457231" algn="l" rtl="0">
              <a:spcBef>
                <a:spcPts val="0"/>
              </a:spcBef>
              <a:spcAft>
                <a:spcPts val="0"/>
              </a:spcAft>
              <a:buClr>
                <a:srgbClr val="888888"/>
              </a:buClr>
              <a:buSzPct val="100000"/>
              <a:buFont typeface="Arial"/>
              <a:buChar char="•"/>
            </a:pPr>
            <a:r>
              <a:rPr lang="fr-FR" sz="2900" dirty="0"/>
              <a:t>Modèles personnalisables pour les processus internes</a:t>
            </a:r>
          </a:p>
          <a:p>
            <a:pPr marL="457200" lvl="0" indent="-457231" algn="l" rtl="0">
              <a:spcBef>
                <a:spcPts val="0"/>
              </a:spcBef>
              <a:spcAft>
                <a:spcPts val="0"/>
              </a:spcAft>
              <a:buClr>
                <a:srgbClr val="888888"/>
              </a:buClr>
              <a:buSzPct val="100000"/>
              <a:buFont typeface="Arial"/>
              <a:buChar char="•"/>
            </a:pPr>
            <a:r>
              <a:rPr lang="fr-FR" sz="2900" dirty="0"/>
              <a:t>Changement de politique : Enquête sur les attentes</a:t>
            </a:r>
          </a:p>
          <a:p>
            <a:pPr marL="457200" lvl="0" indent="-457231" algn="l" rtl="0">
              <a:spcBef>
                <a:spcPts val="0"/>
              </a:spcBef>
              <a:spcAft>
                <a:spcPts val="0"/>
              </a:spcAft>
              <a:buClr>
                <a:srgbClr val="888888"/>
              </a:buClr>
              <a:buSzPct val="100000"/>
              <a:buFont typeface="Arial"/>
              <a:buChar char="•"/>
            </a:pPr>
            <a:r>
              <a:rPr lang="fr-FR" sz="2900" dirty="0"/>
              <a:t>Modèle de document de politique interne</a:t>
            </a:r>
            <a:endParaRPr sz="2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sz="4400" dirty="0">
                <a:solidFill>
                  <a:schemeClr val="dk1"/>
                </a:solidFill>
                <a:latin typeface="Calibri"/>
                <a:ea typeface="Calibri"/>
                <a:cs typeface="Calibri"/>
                <a:sym typeface="Calibri"/>
              </a:rPr>
              <a:t>Mise en œuvre de la boîte à outils</a:t>
            </a:r>
            <a:endParaRPr dirty="0"/>
          </a:p>
        </p:txBody>
      </p:sp>
      <p:sp>
        <p:nvSpPr>
          <p:cNvPr id="302" name="Google Shape;302;p31"/>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Plans </a:t>
            </a:r>
            <a:r>
              <a:rPr lang="en-GB" dirty="0" err="1">
                <a:solidFill>
                  <a:srgbClr val="888888"/>
                </a:solidFill>
              </a:rPr>
              <a:t>d'action</a:t>
            </a:r>
            <a:endParaRPr dirty="0"/>
          </a:p>
          <a:p>
            <a:pPr marL="0" lvl="0" indent="0" algn="l" rtl="0">
              <a:spcBef>
                <a:spcPts val="640"/>
              </a:spcBef>
              <a:spcAft>
                <a:spcPts val="0"/>
              </a:spcAft>
              <a:buClr>
                <a:srgbClr val="888888"/>
              </a:buClr>
              <a:buSzPts val="3200"/>
              <a:buNone/>
            </a:pPr>
            <a:r>
              <a:rPr lang="en-GB" dirty="0">
                <a:solidFill>
                  <a:srgbClr val="888888"/>
                </a:solidFill>
              </a:rPr>
              <a:t>• Engagement du personnel</a:t>
            </a:r>
            <a:endParaRPr dirty="0"/>
          </a:p>
        </p:txBody>
      </p:sp>
      <p:sp>
        <p:nvSpPr>
          <p:cNvPr id="2" name="Google Shape;92;p1">
            <a:extLst>
              <a:ext uri="{FF2B5EF4-FFF2-40B4-BE49-F238E27FC236}">
                <a16:creationId xmlns:a16="http://schemas.microsoft.com/office/drawing/2014/main" id="{D844C393-7ED0-A960-C16C-750F9A5D50E3}"/>
              </a:ext>
            </a:extLst>
          </p:cNvPr>
          <p:cNvSpPr txBox="1"/>
          <p:nvPr/>
        </p:nvSpPr>
        <p:spPr>
          <a:xfrm>
            <a:off x="0" y="5465902"/>
            <a:ext cx="914400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u="none" strike="noStrike" cap="none" dirty="0">
                <a:solidFill>
                  <a:schemeClr val="dk1"/>
                </a:solidFill>
                <a:latin typeface="Calibri"/>
                <a:ea typeface="Calibri"/>
                <a:cs typeface="Calibri"/>
                <a:sym typeface="Calibri"/>
              </a:rPr>
              <a:t>“UNIQUE” - Erasmus+ </a:t>
            </a:r>
            <a:r>
              <a:rPr lang="en-GB" sz="1000" b="0" i="0" u="none" strike="noStrike" cap="none" dirty="0" err="1">
                <a:solidFill>
                  <a:schemeClr val="dk1"/>
                </a:solidFill>
                <a:latin typeface="Calibri"/>
                <a:ea typeface="Calibri"/>
                <a:cs typeface="Calibri"/>
                <a:sym typeface="Calibri"/>
              </a:rPr>
              <a:t>Projet</a:t>
            </a:r>
            <a:r>
              <a:rPr lang="en-GB" sz="1000" b="0" i="0" u="none" strike="noStrike" cap="none" dirty="0">
                <a:solidFill>
                  <a:schemeClr val="dk1"/>
                </a:solidFill>
                <a:latin typeface="Calibri"/>
                <a:ea typeface="Calibri"/>
                <a:cs typeface="Calibri"/>
                <a:sym typeface="Calibri"/>
              </a:rPr>
              <a:t> N.: 2023-1-DE02-KA220-000155982</a:t>
            </a:r>
            <a:endParaRPr sz="1000" dirty="0"/>
          </a:p>
          <a:p>
            <a:pPr marL="0" marR="0" lvl="0" indent="0" algn="l" rtl="0">
              <a:spcBef>
                <a:spcPts val="0"/>
              </a:spcBef>
              <a:spcAft>
                <a:spcPts val="0"/>
              </a:spcAft>
              <a:buNone/>
            </a:pPr>
            <a:r>
              <a:rPr lang="en-GB" sz="1000" dirty="0" err="1">
                <a:effectLst/>
                <a:latin typeface="Calibri" panose="020F0502020204030204" pitchFamily="34" charset="0"/>
                <a:ea typeface="Calibri" panose="020F0502020204030204" pitchFamily="34" charset="0"/>
                <a:cs typeface="Times New Roman" panose="02020603050405020304" pitchFamily="18" charset="0"/>
              </a:rPr>
              <a:t>Financé</a:t>
            </a:r>
            <a:r>
              <a:rPr lang="en-GB" sz="1000" dirty="0">
                <a:effectLst/>
                <a:latin typeface="Calibri" panose="020F0502020204030204" pitchFamily="34" charset="0"/>
                <a:ea typeface="Calibri" panose="020F0502020204030204" pitchFamily="34" charset="0"/>
                <a:cs typeface="Times New Roman" panose="02020603050405020304" pitchFamily="18" charset="0"/>
              </a:rPr>
              <a:t> par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l’Union</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européenne</a:t>
            </a:r>
            <a:r>
              <a:rPr lang="en-GB" sz="1000" dirty="0">
                <a:effectLst/>
                <a:latin typeface="Calibri" panose="020F0502020204030204" pitchFamily="34" charset="0"/>
                <a:ea typeface="Calibri" panose="020F0502020204030204" pitchFamily="34" charset="0"/>
                <a:cs typeface="Times New Roman" panose="02020603050405020304" pitchFamily="18" charset="0"/>
              </a:rPr>
              <a:t>. Les points de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vue</a:t>
            </a:r>
            <a:r>
              <a:rPr lang="en-GB" sz="1000" dirty="0">
                <a:effectLst/>
                <a:latin typeface="Calibri" panose="020F0502020204030204" pitchFamily="34" charset="0"/>
                <a:ea typeface="Calibri" panose="020F0502020204030204" pitchFamily="34" charset="0"/>
                <a:cs typeface="Times New Roman" panose="02020603050405020304" pitchFamily="18" charset="0"/>
              </a:rPr>
              <a:t> et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avis</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exprimés</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n’engagent</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toutefois</a:t>
            </a:r>
            <a:r>
              <a:rPr lang="en-GB" sz="1000" dirty="0">
                <a:effectLst/>
                <a:latin typeface="Calibri" panose="020F0502020204030204" pitchFamily="34" charset="0"/>
                <a:ea typeface="Calibri" panose="020F0502020204030204" pitchFamily="34" charset="0"/>
                <a:cs typeface="Times New Roman" panose="02020603050405020304" pitchFamily="18" charset="0"/>
              </a:rPr>
              <a:t> que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leur</a:t>
            </a:r>
            <a:r>
              <a:rPr lang="en-GB" sz="1000" dirty="0">
                <a:effectLst/>
                <a:latin typeface="Calibri" panose="020F0502020204030204" pitchFamily="34" charset="0"/>
                <a:ea typeface="Calibri" panose="020F0502020204030204" pitchFamily="34" charset="0"/>
                <a:cs typeface="Times New Roman" panose="02020603050405020304" pitchFamily="18" charset="0"/>
              </a:rPr>
              <a:t>(s) auteur(s) et ne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reflètent</a:t>
            </a:r>
            <a:r>
              <a:rPr lang="en-GB" sz="1000" dirty="0">
                <a:effectLst/>
                <a:latin typeface="Calibri" panose="020F0502020204030204" pitchFamily="34" charset="0"/>
                <a:ea typeface="Calibri" panose="020F0502020204030204" pitchFamily="34" charset="0"/>
                <a:cs typeface="Times New Roman" panose="02020603050405020304" pitchFamily="18" charset="0"/>
              </a:rPr>
              <a:t> pas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nécessairement</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ceux</a:t>
            </a:r>
            <a:r>
              <a:rPr lang="en-GB" sz="1000" dirty="0">
                <a:effectLst/>
                <a:latin typeface="Calibri" panose="020F0502020204030204" pitchFamily="34" charset="0"/>
                <a:ea typeface="Calibri" panose="020F0502020204030204" pitchFamily="34" charset="0"/>
                <a:cs typeface="Times New Roman" panose="02020603050405020304" pitchFamily="18" charset="0"/>
              </a:rPr>
              <a:t> de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l’Union</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européenne</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ou</a:t>
            </a:r>
            <a:r>
              <a:rPr lang="en-GB" sz="1000" dirty="0">
                <a:effectLst/>
                <a:latin typeface="Calibri" panose="020F0502020204030204" pitchFamily="34" charset="0"/>
                <a:ea typeface="Calibri" panose="020F0502020204030204" pitchFamily="34" charset="0"/>
                <a:cs typeface="Times New Roman" panose="02020603050405020304" pitchFamily="18" charset="0"/>
              </a:rPr>
              <a:t> de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l’Agence</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exécutive</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européenne</a:t>
            </a:r>
            <a:r>
              <a:rPr lang="en-GB" sz="1000" dirty="0">
                <a:effectLst/>
                <a:latin typeface="Calibri" panose="020F0502020204030204" pitchFamily="34" charset="0"/>
                <a:ea typeface="Calibri" panose="020F0502020204030204" pitchFamily="34" charset="0"/>
                <a:cs typeface="Times New Roman" panose="02020603050405020304" pitchFamily="18" charset="0"/>
              </a:rPr>
              <a:t> pour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l’éducation</a:t>
            </a:r>
            <a:r>
              <a:rPr lang="en-GB" sz="1000" dirty="0">
                <a:effectLst/>
                <a:latin typeface="Calibri" panose="020F0502020204030204" pitchFamily="34" charset="0"/>
                <a:ea typeface="Calibri" panose="020F0502020204030204" pitchFamily="34" charset="0"/>
                <a:cs typeface="Times New Roman" panose="02020603050405020304" pitchFamily="18" charset="0"/>
              </a:rPr>
              <a:t> et la culture (EACEA). Ni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l’Union</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européenne</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ni</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l’EACEA</a:t>
            </a:r>
            <a:r>
              <a:rPr lang="en-GB" sz="1000" dirty="0">
                <a:effectLst/>
                <a:latin typeface="Calibri" panose="020F0502020204030204" pitchFamily="34" charset="0"/>
                <a:ea typeface="Calibri" panose="020F0502020204030204" pitchFamily="34" charset="0"/>
                <a:cs typeface="Times New Roman" panose="02020603050405020304" pitchFamily="18" charset="0"/>
              </a:rPr>
              <a:t> ne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sauraient</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être</a:t>
            </a:r>
            <a:r>
              <a:rPr lang="en-GB" sz="1000" dirty="0">
                <a:effectLst/>
                <a:latin typeface="Calibri" panose="020F0502020204030204" pitchFamily="34" charset="0"/>
                <a:ea typeface="Calibri" panose="020F0502020204030204" pitchFamily="34" charset="0"/>
                <a:cs typeface="Times New Roman" panose="02020603050405020304" pitchFamily="18" charset="0"/>
              </a:rPr>
              <a:t> tenues pour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responsables</a:t>
            </a:r>
            <a:r>
              <a:rPr lang="en-GB" sz="1000" dirty="0">
                <a:effectLst/>
                <a:latin typeface="Calibri" panose="020F0502020204030204" pitchFamily="34" charset="0"/>
                <a:ea typeface="Calibri" panose="020F0502020204030204" pitchFamily="34" charset="0"/>
                <a:cs typeface="Times New Roman" panose="02020603050405020304" pitchFamily="18" charset="0"/>
              </a:rPr>
              <a:t>.</a:t>
            </a:r>
            <a:endParaRPr sz="1000" dirty="0"/>
          </a:p>
        </p:txBody>
      </p:sp>
      <p:pic>
        <p:nvPicPr>
          <p:cNvPr id="3" name="Google Shape;91;p1">
            <a:extLst>
              <a:ext uri="{FF2B5EF4-FFF2-40B4-BE49-F238E27FC236}">
                <a16:creationId xmlns:a16="http://schemas.microsoft.com/office/drawing/2014/main" id="{46800081-347A-41A7-3943-122E0D7BF9F7}"/>
              </a:ext>
            </a:extLst>
          </p:cNvPr>
          <p:cNvPicPr preferRelativeResize="0"/>
          <p:nvPr/>
        </p:nvPicPr>
        <p:blipFill>
          <a:blip r:embed="rId3"/>
          <a:srcRect/>
          <a:stretch/>
        </p:blipFill>
        <p:spPr>
          <a:xfrm>
            <a:off x="7886700" y="6173859"/>
            <a:ext cx="1143000" cy="3999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sz="4400" dirty="0">
                <a:solidFill>
                  <a:schemeClr val="dk1"/>
                </a:solidFill>
                <a:latin typeface="Calibri"/>
                <a:ea typeface="Calibri"/>
                <a:cs typeface="Calibri"/>
                <a:sym typeface="Calibri"/>
              </a:rPr>
              <a:t>Le genre sous la forme d’un spectre</a:t>
            </a:r>
            <a:endParaRPr dirty="0"/>
          </a:p>
        </p:txBody>
      </p:sp>
      <p:sp>
        <p:nvSpPr>
          <p:cNvPr id="113" name="Google Shape;113;p4"/>
          <p:cNvSpPr txBox="1">
            <a:spLocks noGrp="1"/>
          </p:cNvSpPr>
          <p:nvPr>
            <p:ph type="subTitle" idx="1"/>
          </p:nvPr>
        </p:nvSpPr>
        <p:spPr>
          <a:xfrm>
            <a:off x="1371600" y="2743200"/>
            <a:ext cx="6781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fr-FR" dirty="0">
                <a:solidFill>
                  <a:srgbClr val="888888"/>
                </a:solidFill>
              </a:rPr>
              <a:t>Au-delà du masculin et du féminin</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fr-FR" dirty="0">
                <a:solidFill>
                  <a:srgbClr val="888888"/>
                </a:solidFill>
              </a:rPr>
              <a:t>Non-binaire, fluide de genre, agenre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Langage</a:t>
            </a:r>
            <a:r>
              <a:rPr lang="en-GB" sz="4400" dirty="0">
                <a:solidFill>
                  <a:schemeClr val="dk1"/>
                </a:solidFill>
                <a:latin typeface="Calibri"/>
                <a:ea typeface="Calibri"/>
                <a:cs typeface="Calibri"/>
                <a:sym typeface="Calibri"/>
              </a:rPr>
              <a:t> </a:t>
            </a:r>
            <a:r>
              <a:rPr lang="en-GB" sz="4400" dirty="0" err="1">
                <a:solidFill>
                  <a:schemeClr val="dk1"/>
                </a:solidFill>
                <a:latin typeface="Calibri"/>
                <a:ea typeface="Calibri"/>
                <a:cs typeface="Calibri"/>
                <a:sym typeface="Calibri"/>
              </a:rPr>
              <a:t>inclusif</a:t>
            </a:r>
            <a:endParaRPr dirty="0"/>
          </a:p>
        </p:txBody>
      </p:sp>
      <p:sp>
        <p:nvSpPr>
          <p:cNvPr id="120" name="Google Shape;120;p5"/>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Importance des </a:t>
            </a:r>
            <a:r>
              <a:rPr lang="en-GB" dirty="0" err="1">
                <a:solidFill>
                  <a:srgbClr val="888888"/>
                </a:solidFill>
              </a:rPr>
              <a:t>pronoms</a:t>
            </a:r>
            <a:endParaRPr dirty="0"/>
          </a:p>
          <a:p>
            <a:pPr marL="0" lvl="0" indent="0" algn="l" rtl="0">
              <a:spcBef>
                <a:spcPts val="640"/>
              </a:spcBef>
              <a:spcAft>
                <a:spcPts val="0"/>
              </a:spcAft>
              <a:buClr>
                <a:srgbClr val="888888"/>
              </a:buClr>
              <a:buSzPts val="3200"/>
              <a:buNone/>
            </a:pPr>
            <a:r>
              <a:rPr lang="en-GB" dirty="0">
                <a:solidFill>
                  <a:srgbClr val="888888"/>
                </a:solidFill>
              </a:rPr>
              <a:t>• Une communication </a:t>
            </a:r>
            <a:r>
              <a:rPr lang="en-GB" dirty="0" err="1">
                <a:solidFill>
                  <a:srgbClr val="888888"/>
                </a:solidFill>
              </a:rPr>
              <a:t>respectueuse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Formes</a:t>
            </a:r>
            <a:r>
              <a:rPr lang="en-GB" sz="4400" dirty="0">
                <a:solidFill>
                  <a:schemeClr val="dk1"/>
                </a:solidFill>
                <a:latin typeface="Calibri"/>
                <a:ea typeface="Calibri"/>
                <a:cs typeface="Calibri"/>
                <a:sym typeface="Calibri"/>
              </a:rPr>
              <a:t> de discrimination</a:t>
            </a:r>
            <a:endParaRPr dirty="0"/>
          </a:p>
        </p:txBody>
      </p:sp>
      <p:sp>
        <p:nvSpPr>
          <p:cNvPr id="127" name="Google Shape;127;p6"/>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en-GB" dirty="0" err="1">
                <a:solidFill>
                  <a:srgbClr val="888888"/>
                </a:solidFill>
              </a:rPr>
              <a:t>Stéréotypes</a:t>
            </a:r>
            <a:r>
              <a:rPr lang="en-GB" dirty="0">
                <a:solidFill>
                  <a:srgbClr val="888888"/>
                </a:solidFill>
              </a:rPr>
              <a:t> et </a:t>
            </a:r>
            <a:r>
              <a:rPr lang="en-GB" dirty="0" err="1">
                <a:solidFill>
                  <a:srgbClr val="888888"/>
                </a:solidFill>
              </a:rPr>
              <a:t>préjugés</a:t>
            </a:r>
            <a:endParaRPr dirty="0"/>
          </a:p>
          <a:p>
            <a:pPr marL="0" lvl="0" indent="0" algn="l" rtl="0">
              <a:spcBef>
                <a:spcPts val="640"/>
              </a:spcBef>
              <a:spcAft>
                <a:spcPts val="0"/>
              </a:spcAft>
              <a:buClr>
                <a:srgbClr val="888888"/>
              </a:buClr>
              <a:buSzPts val="3200"/>
              <a:buNone/>
            </a:pPr>
            <a:r>
              <a:rPr lang="en-GB" dirty="0">
                <a:solidFill>
                  <a:srgbClr val="888888"/>
                </a:solidFill>
              </a:rPr>
              <a:t>• Discrimination </a:t>
            </a:r>
            <a:r>
              <a:rPr lang="en-GB" dirty="0" err="1">
                <a:solidFill>
                  <a:srgbClr val="888888"/>
                </a:solidFill>
              </a:rPr>
              <a:t>structurelle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dirty="0"/>
              <a:t>Histoire des droits des personnes LGBTQIA+ dans l'UE</a:t>
            </a:r>
            <a:endParaRPr dirty="0"/>
          </a:p>
        </p:txBody>
      </p:sp>
      <p:sp>
        <p:nvSpPr>
          <p:cNvPr id="134" name="Google Shape;134;p7"/>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solidFill>
                  <a:srgbClr val="888888"/>
                </a:solidFill>
              </a:rPr>
              <a:t>• </a:t>
            </a:r>
            <a:r>
              <a:rPr lang="en-GB" dirty="0" err="1">
                <a:solidFill>
                  <a:srgbClr val="888888"/>
                </a:solidFill>
              </a:rPr>
              <a:t>Principales</a:t>
            </a:r>
            <a:r>
              <a:rPr lang="en-GB" dirty="0">
                <a:solidFill>
                  <a:srgbClr val="888888"/>
                </a:solidFill>
              </a:rPr>
              <a:t> étapes </a:t>
            </a:r>
            <a:r>
              <a:rPr lang="en-GB" dirty="0" err="1">
                <a:solidFill>
                  <a:srgbClr val="888888"/>
                </a:solidFill>
              </a:rPr>
              <a:t>juridiques</a:t>
            </a:r>
            <a:endParaRPr dirty="0"/>
          </a:p>
          <a:p>
            <a:pPr marL="0" lvl="0" indent="0" algn="l" rtl="0">
              <a:spcBef>
                <a:spcPts val="640"/>
              </a:spcBef>
              <a:spcAft>
                <a:spcPts val="0"/>
              </a:spcAft>
              <a:buClr>
                <a:srgbClr val="888888"/>
              </a:buClr>
              <a:buSzPts val="3200"/>
              <a:buNone/>
            </a:pPr>
            <a:r>
              <a:rPr lang="en-GB" dirty="0">
                <a:solidFill>
                  <a:srgbClr val="888888"/>
                </a:solidFill>
              </a:rPr>
              <a:t>• </a:t>
            </a:r>
            <a:r>
              <a:rPr lang="en-GB" dirty="0" err="1">
                <a:solidFill>
                  <a:srgbClr val="888888"/>
                </a:solidFill>
              </a:rPr>
              <a:t>Différences</a:t>
            </a:r>
            <a:r>
              <a:rPr lang="en-GB" dirty="0">
                <a:solidFill>
                  <a:srgbClr val="888888"/>
                </a:solidFill>
              </a:rPr>
              <a:t> entre les pays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ctrTitle"/>
          </p:nvPr>
        </p:nvSpPr>
        <p:spPr>
          <a:xfrm>
            <a:off x="76200" y="829945"/>
            <a:ext cx="89916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dirty="0"/>
              <a:t>2. </a:t>
            </a:r>
            <a:r>
              <a:rPr lang="en-GB" b="1" dirty="0" err="1"/>
              <a:t>Intersectionnalité</a:t>
            </a:r>
            <a:r>
              <a:rPr lang="en-GB" b="1" dirty="0"/>
              <a:t> dans </a:t>
            </a:r>
            <a:r>
              <a:rPr lang="en-GB" b="1" dirty="0" err="1"/>
              <a:t>l'éducation</a:t>
            </a:r>
            <a:endParaRPr dirty="0"/>
          </a:p>
        </p:txBody>
      </p:sp>
      <p:pic>
        <p:nvPicPr>
          <p:cNvPr id="141" name="Google Shape;141;p8" descr="A small gnome with a cone hat&#10;&#10;AI-generated content may be incorrect."/>
          <p:cNvPicPr preferRelativeResize="0"/>
          <p:nvPr/>
        </p:nvPicPr>
        <p:blipFill rotWithShape="1">
          <a:blip r:embed="rId3">
            <a:alphaModFix/>
          </a:blip>
          <a:srcRect/>
          <a:stretch/>
        </p:blipFill>
        <p:spPr>
          <a:xfrm>
            <a:off x="2688907" y="2159896"/>
            <a:ext cx="3514763" cy="3514763"/>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ctrTitle"/>
          </p:nvPr>
        </p:nvSpPr>
        <p:spPr>
          <a:xfrm>
            <a:off x="285750" y="810895"/>
            <a:ext cx="817245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dirty="0" err="1">
                <a:solidFill>
                  <a:schemeClr val="dk1"/>
                </a:solidFill>
                <a:latin typeface="Calibri"/>
                <a:ea typeface="Calibri"/>
                <a:cs typeface="Calibri"/>
                <a:sym typeface="Calibri"/>
              </a:rPr>
              <a:t>Qu'est-ce</a:t>
            </a:r>
            <a:r>
              <a:rPr lang="en-GB" sz="4400" dirty="0">
                <a:solidFill>
                  <a:schemeClr val="dk1"/>
                </a:solidFill>
                <a:latin typeface="Calibri"/>
                <a:ea typeface="Calibri"/>
                <a:cs typeface="Calibri"/>
                <a:sym typeface="Calibri"/>
              </a:rPr>
              <a:t> que </a:t>
            </a:r>
            <a:r>
              <a:rPr lang="en-GB" sz="4400" dirty="0" err="1">
                <a:solidFill>
                  <a:schemeClr val="dk1"/>
                </a:solidFill>
                <a:latin typeface="Calibri"/>
                <a:ea typeface="Calibri"/>
                <a:cs typeface="Calibri"/>
                <a:sym typeface="Calibri"/>
              </a:rPr>
              <a:t>l'intersectionnalité</a:t>
            </a:r>
            <a:r>
              <a:rPr lang="en-GB" sz="4400" dirty="0">
                <a:solidFill>
                  <a:schemeClr val="dk1"/>
                </a:solidFill>
                <a:latin typeface="Calibri"/>
                <a:ea typeface="Calibri"/>
                <a:cs typeface="Calibri"/>
                <a:sym typeface="Calibri"/>
              </a:rPr>
              <a:t> ?</a:t>
            </a:r>
            <a:endParaRPr dirty="0"/>
          </a:p>
        </p:txBody>
      </p:sp>
      <p:sp>
        <p:nvSpPr>
          <p:cNvPr id="148" name="Google Shape;148;p9"/>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dirty="0"/>
              <a:t>• </a:t>
            </a:r>
            <a:r>
              <a:rPr lang="en-GB" dirty="0" err="1"/>
              <a:t>Définition</a:t>
            </a:r>
            <a:r>
              <a:rPr lang="en-GB" dirty="0"/>
              <a:t> et origine</a:t>
            </a:r>
            <a:endParaRPr dirty="0"/>
          </a:p>
          <a:p>
            <a:pPr marL="0" lvl="0" indent="0" algn="l" rtl="0">
              <a:spcBef>
                <a:spcPts val="640"/>
              </a:spcBef>
              <a:spcAft>
                <a:spcPts val="0"/>
              </a:spcAft>
              <a:buClr>
                <a:srgbClr val="888888"/>
              </a:buClr>
              <a:buSzPts val="3200"/>
              <a:buNone/>
            </a:pPr>
            <a:r>
              <a:rPr lang="en-GB" dirty="0"/>
              <a:t>• </a:t>
            </a:r>
            <a:r>
              <a:rPr lang="fr-FR" dirty="0"/>
              <a:t>La théorie de </a:t>
            </a:r>
            <a:r>
              <a:rPr lang="fr-FR" dirty="0" err="1"/>
              <a:t>Kimberlé</a:t>
            </a:r>
            <a:r>
              <a:rPr lang="fr-FR" dirty="0"/>
              <a:t> </a:t>
            </a:r>
            <a:r>
              <a:rPr lang="fr-FR" dirty="0" err="1"/>
              <a:t>Crenshaw</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2310</Words>
  <Application>Microsoft Office PowerPoint</Application>
  <PresentationFormat>On-screen Show (4:3)</PresentationFormat>
  <Paragraphs>169</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Cambria</vt:lpstr>
      <vt:lpstr>Office Theme</vt:lpstr>
      <vt:lpstr>Atelier UNIQUE</vt:lpstr>
      <vt:lpstr>1. Comprendre les identités LGBTQIA+</vt:lpstr>
      <vt:lpstr>Terminologie clé</vt:lpstr>
      <vt:lpstr>Le genre sous la forme d’un spectre</vt:lpstr>
      <vt:lpstr>Langage inclusif</vt:lpstr>
      <vt:lpstr>Formes de discrimination</vt:lpstr>
      <vt:lpstr>Histoire des droits des personnes LGBTQIA+ dans l'UE</vt:lpstr>
      <vt:lpstr>2. Intersectionnalité dans l'éducation</vt:lpstr>
      <vt:lpstr>Qu'est-ce que l'intersectionnalité ?</vt:lpstr>
      <vt:lpstr>Exemples dans l'éducation</vt:lpstr>
      <vt:lpstr>Défis juridiques et sociaux</vt:lpstr>
      <vt:lpstr>Empathie et représentation</vt:lpstr>
      <vt:lpstr>Outils pour une pratique intersectionnelle</vt:lpstr>
      <vt:lpstr>3. Créer des environnements d'apprentissage inclusifs</vt:lpstr>
      <vt:lpstr>Définir l'inclusion</vt:lpstr>
      <vt:lpstr>Stratégies d'enseignement inclusif</vt:lpstr>
      <vt:lpstr>Des espaces plus sûrs</vt:lpstr>
      <vt:lpstr>Évaluation des besoins</vt:lpstr>
      <vt:lpstr>L'autonomisation et l’alliance</vt:lpstr>
      <vt:lpstr>4. Gestion de la classe et résolution des conflits</vt:lpstr>
      <vt:lpstr>Stratégies de prévention des conflits</vt:lpstr>
      <vt:lpstr>Gestion de la discrimination</vt:lpstr>
      <vt:lpstr>Soutien aux victimes</vt:lpstr>
      <vt:lpstr>Traiter avec les auteurs de violences</vt:lpstr>
      <vt:lpstr>Politique institutionnelle et soutien</vt:lpstr>
      <vt:lpstr>5. Boîte à outils pour les ambassadeurs de la diversité</vt:lpstr>
      <vt:lpstr>Aperçu de la boîte à outils</vt:lpstr>
      <vt:lpstr>Outils de communication</vt:lpstr>
      <vt:lpstr>Outils de formation</vt:lpstr>
      <vt:lpstr>Outils de stratégie organisationnelle</vt:lpstr>
      <vt:lpstr>Mise en œuvre de la boîte à outils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Viktor Mason</cp:lastModifiedBy>
  <cp:revision>10</cp:revision>
  <dcterms:created xsi:type="dcterms:W3CDTF">2013-01-27T09:14:16Z</dcterms:created>
  <dcterms:modified xsi:type="dcterms:W3CDTF">2025-08-31T14:46:00Z</dcterms:modified>
</cp:coreProperties>
</file>