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37" roundtripDataSignature="AMtx7mhgFrGaQtOvTe30Ubi4kySocRMAC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customschemas.google.com/relationships/presentationmetadata" Target="metadata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200">
                <a:solidFill>
                  <a:schemeClr val="dk1"/>
                </a:solidFill>
              </a:rPr>
              <a:t>Chi conduce la formazione deve conoscere bene i moduli di formazione, lo schema di lavoro e il kit “Portavoce della diversità” prima di tenere questa presentazione.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0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57" name="Google Shape;157;p1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Utilizzando esempi di vita reale, il modulo dimostra come l'intersezionalità influisce sulle persone in contesti educativi. Descrive scenari in cui gli individui affrontano svantaggi molteplici dovuti a molteplici aspetti della loro identità, che possono influenzare la partecipazione, il successo e il benessere.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8" name="Google Shape;158;p1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5" name="Google Shape;165;p1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Il modulo esamina anche i contesti legali e sociali nei diversi paesi europei, mostrando come le politiche nazionali e le norme culturali influenzano le esperienze di vita. Sottolinea il ruolo di chi educa nell'affrontare queste disparità e nel sostenere l'inclusione.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6" name="Google Shape;166;p1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72" name="Google Shape;172;p1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Empatia e rappresentazione sono evidenziate come strumenti chiave nell'educazione intersezionale. Il modulo incoraggia chi educa a includere voci e prospettive diverse nei materiali didattici e a sfidare attivamente gli stereotipi attraverso la rappresentazione e la pedagogia inclusiva.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3" name="Google Shape;173;p1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0" name="Google Shape;180;p1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Infine, vengono introdotti strumenti pratici per aiutare chi educa a implementare pratiche intersezionali nel suo lavoro. Queste includono strumenti di autovalutazione, strategie di insegnamento riviste e l'integrazione delle voci di chi studia nella progettazione del curriculum. Ciò consente a chi educa di creare ambienti più inclusivi ed equi.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1" name="Google Shape;181;p1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87" name="Google Shape;187;p1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5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94" name="Google Shape;194;p1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Questo modulo esplora il significato di inclusione e come differisce da integrazione e assimilazione. L'inclusione è presentata come un approccio proattivo in cui l'ambiente di apprendimento è adattato per soddisfare le diverse esigenze di chi studia, piuttosto che aspettarsi che chi studia si conformi alle norme esistenti.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95" name="Google Shape;195;p1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1" name="Google Shape;201;p1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Offre strategie pratiche per implementare pratiche di insegnamento inclusive. Queste includono la diversificazione dei materiali didattici, la creazione di opportunità di apprendimento flessibili e l'adattamento delle pratiche di valutazione. L'obiettivo è promuovere la partecipazione e l'equità per tutte le persone.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2" name="Google Shape;202;p1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09" name="Google Shape;209;p1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Creare spazi più sicuri è un elemento centrale dell'inclusione. Il modulo discute di come la disposizione delle aule, la comunicazione e la costruzione della comunità contribuiscano a un senso di sicurezza e appartenenza. Questi elementi sono vitali per promuovere l'apertura e ridurre la discriminazione.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0" name="Google Shape;210;p1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8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16" name="Google Shape;216;p1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Incoraggiamo chi educa a condurre valutazioni dei bisogni di inclusività all'interno delle classi. Ciò include l'uso di questionari anonimi e cicli di feedback regolari per comprendere le esigenze di chi studia e migliorare la cultura della classe. Tali valutazioni aiutano chi educa ad adattare e perfezionare le sue pratiche in modo continuo.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7" name="Google Shape;217;p1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9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3" name="Google Shape;223;p1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Infine, il modulo introduce i concetti di empowerment e alleanza. Invitiamo chi educa non solo a supportare chi studia, ma anche a sostenere attivamente i valori inclusivi all'interno delle istituzioni. Ciò richiede un'auto-riflessione continua e un impegno a contrastare l'iniquità e l'esclusione.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4" name="Google Shape;224;p1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0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1" name="Google Shape;231;p2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2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38" name="Google Shape;238;p2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Il modulo finale si concentra sulla gestione delle dinamiche in classe e sull'affrontare efficacemente i conflitti. Inizia sottolineando l'importanza di strategie proattive di prevenzione dei conflitti, tra cui la promozione della diversità, programmi di studio inclusivi e una cultura di classe rispettosa.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39" name="Google Shape;239;p2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2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45" name="Google Shape;245;p22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Quando sorgono conflitti, chi educa deve agire rapidamente e in modo costruttivo. Il modulo fornisce indicazioni su come affrontare gli incidenti discriminatori e garantire che sia le vittime che chi ha attuato il comportamento negativo ricevano sostegno tramite approcci riparatori. Sono essenziali meccanismi di segnalazione chiari e supporto istituzionale.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46" name="Google Shape;246;p2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2" name="Google Shape;252;p2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Il supporto alle vittime implica offrire supporto emotivo e psicologico, rafforzare i valori della comunità e garantire la sicurezza a lungo termine. Incoraggiamo chi educa a creare sistemi di follow-up per prevenire la ritraumatizzazione e favorire la guarigione.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53" name="Google Shape;253;p2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59" name="Google Shape;259;p2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Occorre coinvolgere chi attua un acomportamento aggressivo attraverso processi educativi e </a:t>
            </a: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riparatori</a:t>
            </a: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 piuttosto che solo con la punizione. Il modulo promuove i principi della giustizia riparativa per aiutare gli individui a comprendere il danno che hanno causato e a sviluppare empatia.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0" name="Google Shape;260;p2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5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66" name="Google Shape;266;p2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Infine, viene discusso il ruolo della politica e della leadership istituzionale. Le scuole e gli istituti di formazione sono invitati a incorporare l'inclusione nelle loro politiche istituzionali e a fornire supporto strutturale al personale e a chi studia. Un cambiamento sostenibile richiede un approccio all'inclusione che coinvolga l'intera istituzione.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67" name="Google Shape;267;p2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73" name="Google Shape;273;p2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2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0" name="Google Shape;280;p2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chemeClr val="dk1"/>
                </a:solidFill>
              </a:rPr>
              <a:t>Introduci ogni elemento del toolkit e il suo impatto previsto: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chemeClr val="dk1"/>
                </a:solidFill>
              </a:rPr>
              <a:t>KIT DI COMUNICAZIONE: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en-GB" sz="1200">
                <a:solidFill>
                  <a:schemeClr val="dk1"/>
                </a:solidFill>
              </a:rPr>
              <a:t>gli individui saranno in grado di coinvolgere e motivare la propria istituzione, o almeno altro personale, nell'obiettivo di rendere l'istituzione più inclusiva per le persone LGBTQIA+ adulte;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en-GB" sz="1200">
                <a:solidFill>
                  <a:schemeClr val="dk1"/>
                </a:solidFill>
              </a:rPr>
              <a:t>le persone a livello dirigenziale</a:t>
            </a:r>
            <a:r>
              <a:rPr lang="en-GB" sz="1200">
                <a:solidFill>
                  <a:schemeClr val="dk1"/>
                </a:solidFill>
              </a:rPr>
              <a:t> saranno in grado di implementare una strategia di diffusione duratura;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chemeClr val="dk1"/>
                </a:solidFill>
              </a:rPr>
              <a:t>KIT DI FORMAZIONE: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en-GB" sz="1200">
                <a:solidFill>
                  <a:schemeClr val="dk1"/>
                </a:solidFill>
              </a:rPr>
              <a:t>il personale sarà in grado di facilitare le procedure di formazione di chi insegna all'interno di una scuola/istituzione di formazione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solidFill>
                  <a:schemeClr val="dk1"/>
                </a:solidFill>
              </a:rPr>
              <a:t>KIT DI STRATEGIe ORGANIZZATIVE: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-"/>
            </a:pPr>
            <a:r>
              <a:rPr lang="en-GB" sz="1200">
                <a:solidFill>
                  <a:schemeClr val="dk1"/>
                </a:solidFill>
              </a:rPr>
              <a:t>le persone a livello dirigenziale saranno in grado di implementare politiche e sistemi di supporto duraturi</a:t>
            </a:r>
            <a:endParaRPr sz="12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281" name="Google Shape;281;p2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28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87" name="Google Shape;287;p2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Guida alla comunicazione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un documento da leggere prima con una guida passo passo su come affrontare la comunicazione all'interno di una scuola con riferimento agli strumenti di comunicazione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Grafica comune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loghi, immagini di esempio, font, colori...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Poster modificabile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con un chiaro messaggio di impegno della scuola contro la fobia anti-LGBTQIA+ con spazio per la scuola per aggiungere informazioni personali, come la persona di riferimento per la segnalazione di abusi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Documenti di punti di discussione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una raccolta di punti di discussione per promuovere progressi strutturali a favore della diversità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una formazione retorica (comuni idee sbagliate sulla diversità e come reagire quando vengono sollevate da chi manifesta "scetticismo")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Riferimento alle politiche nazionali per conoscere il contesto nazionale e come può essere utilizzato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Video per post online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PPT modificabile con informazioni, tra cui un riepilogo delle basi legali e dei vantaggi della diversità negli spazi di apprendimento, che una scuola può modificare per aggiungere informazioni personali, salvare come video e pubblicare online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Comunicato stampa di esempio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2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9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5" name="Google Shape;295;p2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Invito alla formazione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volantino modificabile da inviare o da appendere al muro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Modulo di registrazione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inclusi bisogni e aspettative di formazione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Programma di esempio del workshop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formazione di un giorno intero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Schema di erogazione del workshop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guida per l'erogazione della formazione con contenuto semplificato dei moduli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PPT per l'erogazione del workshop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questo documento PPT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Questionario di valutazione/autovalutazione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per migliorare l'erogazione della formazione in futuro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Certificato di completamento del workshop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2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Questo modulo introduce i concetti chiave e la terminologia relativa alle identità LGBTQIA+. Evidenzia l'importanza di distinguere tra sesso (attributi biologici) e genere (un costrutto sociale) e di comprendere l'ampio spettro dell’identità di genere, come identità non binaria, genderfluid e agender. L'obiettivo è stabilire una consapevolezza di base ed eliminare idee sbagliate.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5" name="Google Shape;105;p3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2" name="Google Shape;302;p30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Percorso verso l'inclusione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rappresentazione visiva delle fasi di implementazione con riferimenti ai singoli strumenti nei kit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Profili delle persone chiave coinvolte nel cambiamento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- 1 documento con le caratteristiche dei profili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- 1 questionario per il personale per determinare che tipo di persona siamo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Modelli personalizzabili per i processi interni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documenti guida per rendere i processi amministrativi e di formazione interna più inclusivi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Cambio di politica: sondaggio sulle aspettative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per coinvolgere insegnanti, studenti, dirigenti e genitori nella definizione della nuova politica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Modello di documento di politica interna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latin typeface="Calibri"/>
                <a:ea typeface="Calibri"/>
                <a:cs typeface="Calibri"/>
                <a:sym typeface="Calibri"/>
              </a:rPr>
              <a:t>- principi generici da includere nel documento, modellati anche dai contributi del sondaggio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30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31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09" name="Google Shape;309;p31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200">
                <a:solidFill>
                  <a:schemeClr val="dk1"/>
                </a:solidFill>
              </a:rPr>
              <a:t>Discuti su come creare team di personale e guidare una trasformazione sostenibile nel tuo contesto scolastico o formativo e fornisci esempi pratici per renderlo comprensibile.</a:t>
            </a:r>
            <a:endParaRPr/>
          </a:p>
        </p:txBody>
      </p:sp>
      <p:sp>
        <p:nvSpPr>
          <p:cNvPr id="310" name="Google Shape;310;p3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12" name="Google Shape;112;p4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Esplora ulteriormente l'idea di genere come spettro piuttosto che binario. Questa sezione sottolinea che l'identità di genere è profondamente personale e non sempre allineata con il sesso assegnato alla nascita. Incoraggiamo chi educa a riconoscere e rispettare la diversità delle esperienze di genere nell’ambiente di apprendimento.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3" name="Google Shape;113;p4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0" name="Google Shape;120;p5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Il linguaggio inclusivo è un aspetto fondamentale per costruire spazi rispettosi. Il modulo discute di come l'uso del genere grammaticale corretto e di una terminologia inclusiva rispetti l'identità di chi studia. Affronta inoltre il danno causato dalle microaggressioni linguistiche e offre strategie per adottare un linguaggio affermativo nelle classi.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1" name="Google Shape;121;p5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6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8" name="Google Shape;128;p6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Il modulo affronta le forme di discriminazione e stereotipi spesso affrontati dagli individui LGBTQIA+. Aiuta chi educa a identificare e sfidare la retorica anti-LGBTQIA+ e i pregiudizi impliciti nel contesto educativo. Questa conoscenza è essenziale per promuovere spazi di apprendimento più sicuri e inclusivi.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29" name="Google Shape;129;p6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5" name="Google Shape;135;p7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Infine, il modulo fornisce una panoramica storica dei diritti LGBTQIA+ nell'UE. Delinea le tappe significative del percorso verso l'uguaglianza e i diversi livelli di accettazione nei diversi paesi. La comprensione di questo contesto consente agli educatori di apprezzare il quadro legale e sociale in cui operano.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36" name="Google Shape;136;p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2" name="Google Shape;142;p8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9:notes"/>
          <p:cNvSpPr/>
          <p:nvPr>
            <p:ph idx="2" type="sldImg"/>
          </p:nvPr>
        </p:nvSpPr>
        <p:spPr>
          <a:xfrm>
            <a:off x="0" y="0"/>
            <a:ext cx="3000000" cy="3000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9" name="Google Shape;149;p9:notes"/>
          <p:cNvSpPr txBox="1"/>
          <p:nvPr>
            <p:ph idx="1" type="body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sz="18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Questo modulo introduce il concetto di intersezionalità, ovvero come aspetti sovrapposti dell'identità quali etnia, classe, genere e orientamento sessuale contribuiscano a esperienze complesse e interconnesse di discriminazione. Incoraggiamo chi educa a considerare l'apprendimento nel suo complesso piuttosto che aspetti isolati dell’identità.</a:t>
            </a:r>
            <a:endParaRPr sz="18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0" name="Google Shape;150;p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10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3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3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3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Eckgrafik" id="17" name="Google Shape;17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863080" y="0"/>
            <a:ext cx="2280920" cy="228092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Fußzeilengrafik" id="18" name="Google Shape;18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6057900"/>
            <a:ext cx="91440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84550" y="5602612"/>
            <a:ext cx="996349" cy="56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33"/>
          <p:cNvPicPr preferRelativeResize="0"/>
          <p:nvPr/>
        </p:nvPicPr>
        <p:blipFill rotWithShape="1">
          <a:blip r:embed="rId5">
            <a:alphaModFix/>
          </a:blip>
          <a:srcRect b="0" l="0" r="5669" t="0"/>
          <a:stretch/>
        </p:blipFill>
        <p:spPr>
          <a:xfrm>
            <a:off x="279775" y="5682700"/>
            <a:ext cx="1771650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3"/>
          <p:cNvSpPr txBox="1"/>
          <p:nvPr/>
        </p:nvSpPr>
        <p:spPr>
          <a:xfrm>
            <a:off x="279775" y="357025"/>
            <a:ext cx="5379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“UNIQUE” - Progetto Erasmus+ Nr.: 2023-1-DE02-KA220-000155982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42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4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4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3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43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4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4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3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1" name="Google Shape;31;p3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3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8" name="Google Shape;38;p3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4" name="Google Shape;44;p3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5" name="Google Shape;45;p3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3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7" name="Google Shape;47;p3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3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3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0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40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2" name="Google Shape;62;p40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3" name="Google Shape;63;p4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4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1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41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9" name="Google Shape;69;p41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0" name="Google Shape;70;p4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4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>
            <p:ph type="ctrTitle"/>
          </p:nvPr>
        </p:nvSpPr>
        <p:spPr>
          <a:xfrm>
            <a:off x="685800" y="81089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lang="en-GB" sz="6000"/>
              <a:t>Workshop</a:t>
            </a:r>
            <a:endParaRPr b="1" sz="6000"/>
          </a:p>
        </p:txBody>
      </p:sp>
      <p:sp>
        <p:nvSpPr>
          <p:cNvPr id="91" name="Google Shape;91;p1"/>
          <p:cNvSpPr txBox="1"/>
          <p:nvPr>
            <p:ph idx="1" type="subTitle"/>
          </p:nvPr>
        </p:nvSpPr>
        <p:spPr>
          <a:xfrm>
            <a:off x="1371600" y="325487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GB"/>
              <a:t>Formazione di un giorno sull'inclusione LGBTQIA+ nelle scuole, negli istituti  di istruzione professionale e per persone adulte</a:t>
            </a:r>
            <a:endParaRPr/>
          </a:p>
        </p:txBody>
      </p:sp>
      <p:pic>
        <p:nvPicPr>
          <p:cNvPr id="92" name="Google Shape;92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28375" y="5694688"/>
            <a:ext cx="1143000" cy="4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213075" y="5901750"/>
            <a:ext cx="64611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Finanziato dall'Unione europea. Le opinioni espresse appartengono, tuttavia, al solo o ai soli autori e non riflettono necessariamente le opinioni dell'Unione europea o dell’Agenzia esecutiva europea per l’istruzione e la cultura (EACEA). Né l'Unione europea né l'EACEA possono esserne ritenute responsabili.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4" name="Google Shape;94;p1" title="description-2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3500" y="1708025"/>
            <a:ext cx="2457001" cy="213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Esempi in ambito educativo</a:t>
            </a:r>
            <a:endParaRPr/>
          </a:p>
        </p:txBody>
      </p:sp>
      <p:sp>
        <p:nvSpPr>
          <p:cNvPr id="161" name="Google Shape;161;p10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Etnia, classe, genere, sessualità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Scenari di vita reale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162" name="Google Shape;162;p10" title="book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2498" y="3516275"/>
            <a:ext cx="2565701" cy="236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Sfide legali e sociali</a:t>
            </a:r>
            <a:endParaRPr/>
          </a:p>
        </p:txBody>
      </p:sp>
      <p:sp>
        <p:nvSpPr>
          <p:cNvPr id="169" name="Google Shape;169;p11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Differenze specifiche per paese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Accesso e rappresentanza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Empatia e rappresentazione</a:t>
            </a:r>
            <a:endParaRPr/>
          </a:p>
        </p:txBody>
      </p:sp>
      <p:sp>
        <p:nvSpPr>
          <p:cNvPr id="176" name="Google Shape;176;p12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34375"/>
              <a:buFont typeface="Arial"/>
              <a:buNone/>
            </a:pPr>
            <a:r>
              <a:rPr lang="en-GB"/>
              <a:t>• Ruolo dell'empatia nell'insegnamento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34375"/>
              <a:buFont typeface="Arial"/>
              <a:buNone/>
            </a:pPr>
            <a:r>
              <a:rPr lang="en-GB"/>
              <a:t>• Rappresentazione nel curriculum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/>
          </a:p>
        </p:txBody>
      </p:sp>
      <p:pic>
        <p:nvPicPr>
          <p:cNvPr id="177" name="Google Shape;177;p12" title="idea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2875" y="3324300"/>
            <a:ext cx="2869175" cy="263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3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Strumenti per la pratica intersezionale</a:t>
            </a:r>
            <a:endParaRPr/>
          </a:p>
        </p:txBody>
      </p:sp>
      <p:sp>
        <p:nvSpPr>
          <p:cNvPr id="184" name="Google Shape;184;p13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Strumenti di autovalutazione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/>
              <a:t>• Adattamento del curriculum e della pratica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4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GB"/>
              <a:t>3. </a:t>
            </a:r>
            <a:r>
              <a:rPr b="1" lang="en-GB"/>
              <a:t>Ambienti di apprendimento inclusivi</a:t>
            </a:r>
            <a:endParaRPr/>
          </a:p>
        </p:txBody>
      </p:sp>
      <p:pic>
        <p:nvPicPr>
          <p:cNvPr id="191" name="Google Shape;191;p14" title="pathwayjpg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3950" y="2449575"/>
            <a:ext cx="6904099" cy="3392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5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Definire l’inclusione</a:t>
            </a:r>
            <a:endParaRPr/>
          </a:p>
        </p:txBody>
      </p:sp>
      <p:sp>
        <p:nvSpPr>
          <p:cNvPr id="198" name="Google Shape;198;p15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GB"/>
              <a:t>• Inclusione vs integrazione vs assimilazione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6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Strategie di insegnamento inclusive</a:t>
            </a:r>
            <a:endParaRPr/>
          </a:p>
        </p:txBody>
      </p:sp>
      <p:sp>
        <p:nvSpPr>
          <p:cNvPr id="205" name="Google Shape;205;p16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Insegnamento riflessivo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Materiali accessibili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206" name="Google Shape;206;p16" title="wrong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4750" y="2826975"/>
            <a:ext cx="2918850" cy="2918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7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Spazi più sicuri</a:t>
            </a:r>
            <a:endParaRPr/>
          </a:p>
        </p:txBody>
      </p:sp>
      <p:sp>
        <p:nvSpPr>
          <p:cNvPr id="213" name="Google Shape;213;p17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Cosa rende uno spazio "sicuro"?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Esempi pratici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8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Valutazione dei bisogni</a:t>
            </a:r>
            <a:endParaRPr/>
          </a:p>
        </p:txBody>
      </p:sp>
      <p:sp>
        <p:nvSpPr>
          <p:cNvPr id="220" name="Google Shape;220;p18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Sondaggi e osservazioni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Raccolta di feedback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9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Empowerment </a:t>
            </a:r>
            <a:r>
              <a:rPr lang="en-GB"/>
              <a:t>e</a:t>
            </a:r>
            <a:r>
              <a:rPr lang="en-GB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/>
              <a:t>alleanza</a:t>
            </a:r>
            <a:endParaRPr/>
          </a:p>
        </p:txBody>
      </p:sp>
      <p:sp>
        <p:nvSpPr>
          <p:cNvPr id="227" name="Google Shape;227;p19"/>
          <p:cNvSpPr txBox="1"/>
          <p:nvPr>
            <p:ph idx="1" type="subTitle"/>
          </p:nvPr>
        </p:nvSpPr>
        <p:spPr>
          <a:xfrm>
            <a:off x="1371600" y="228092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Supportare tutte le persone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Diventare una persona alleata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228" name="Google Shape;228;p19" title="correc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1225" y="3016100"/>
            <a:ext cx="2982975" cy="2744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/>
          <p:nvPr>
            <p:ph type="ctrTitle"/>
          </p:nvPr>
        </p:nvSpPr>
        <p:spPr>
          <a:xfrm>
            <a:off x="685800" y="81089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GB"/>
              <a:t>1. Identità LGBTQIA+ in classe</a:t>
            </a:r>
            <a:endParaRPr/>
          </a:p>
        </p:txBody>
      </p:sp>
      <p:pic>
        <p:nvPicPr>
          <p:cNvPr id="101" name="Google Shape;101;p2" title="modul_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5350" y="2099325"/>
            <a:ext cx="6613300" cy="337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0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GB"/>
              <a:t>4. </a:t>
            </a:r>
            <a:r>
              <a:rPr b="1" lang="en-GB"/>
              <a:t>Capacità di gestione della classe e risoluzione dei conflitti</a:t>
            </a:r>
            <a:endParaRPr/>
          </a:p>
        </p:txBody>
      </p:sp>
      <p:pic>
        <p:nvPicPr>
          <p:cNvPr id="235" name="Google Shape;235;p20" title="modul_4_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714445"/>
            <a:ext cx="8839200" cy="22628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1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Strategie di prevenzione dei conflitti</a:t>
            </a:r>
            <a:endParaRPr/>
          </a:p>
        </p:txBody>
      </p:sp>
      <p:sp>
        <p:nvSpPr>
          <p:cNvPr id="242" name="Google Shape;242;p21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Costruzione di una cultura proattiva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Programmi inclusivi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2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Affrontare</a:t>
            </a:r>
            <a:r>
              <a:rPr lang="en-GB"/>
              <a:t> la discriminazione</a:t>
            </a:r>
            <a:endParaRPr/>
          </a:p>
        </p:txBody>
      </p:sp>
      <p:sp>
        <p:nvSpPr>
          <p:cNvPr id="249" name="Google Shape;249;p22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Affrontare gli incidenti tempestivamente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/>
              <a:t>• Risposte istituzionali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3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Sostenere le vittime</a:t>
            </a:r>
            <a:endParaRPr/>
          </a:p>
        </p:txBody>
      </p:sp>
      <p:sp>
        <p:nvSpPr>
          <p:cNvPr id="256" name="Google Shape;256;p23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Supporto emotivo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Processi di recupero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4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Come affrontare chi aggredisce</a:t>
            </a:r>
            <a:endParaRPr/>
          </a:p>
        </p:txBody>
      </p:sp>
      <p:sp>
        <p:nvSpPr>
          <p:cNvPr id="263" name="Google Shape;263;p24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Risposte educative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Pratiche riparative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5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Politica e supporto istituzionale</a:t>
            </a:r>
            <a:endParaRPr/>
          </a:p>
        </p:txBody>
      </p:sp>
      <p:sp>
        <p:nvSpPr>
          <p:cNvPr id="270" name="Google Shape;270;p25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Politiche istituzionali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Ruolo della leadership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6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GB"/>
              <a:t>5. Kit “Portavoce della diversità</a:t>
            </a:r>
            <a:endParaRPr/>
          </a:p>
        </p:txBody>
      </p:sp>
      <p:pic>
        <p:nvPicPr>
          <p:cNvPr id="277" name="Google Shape;277;p26" title="extra_materials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6575" y="2165375"/>
            <a:ext cx="3750850" cy="345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7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Panoramica del kit</a:t>
            </a:r>
            <a:endParaRPr/>
          </a:p>
        </p:txBody>
      </p:sp>
      <p:sp>
        <p:nvSpPr>
          <p:cNvPr id="284" name="Google Shape;284;p27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Kit di comunicazione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Kit di formazione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/>
              <a:t>• Kit di strategie organizzative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8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100"/>
              <a:t>Kit di comunicazione</a:t>
            </a:r>
            <a:endParaRPr sz="4100"/>
          </a:p>
        </p:txBody>
      </p:sp>
      <p:sp>
        <p:nvSpPr>
          <p:cNvPr id="291" name="Google Shape;291;p28"/>
          <p:cNvSpPr txBox="1"/>
          <p:nvPr>
            <p:ph idx="1" type="subTitle"/>
          </p:nvPr>
        </p:nvSpPr>
        <p:spPr>
          <a:xfrm>
            <a:off x="1330325" y="219015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617220" lvl="0" marL="457200" rtl="0" algn="l">
              <a:lnSpc>
                <a:spcPct val="90000"/>
              </a:lnSpc>
              <a:spcBef>
                <a:spcPts val="589"/>
              </a:spcBef>
              <a:spcAft>
                <a:spcPts val="0"/>
              </a:spcAft>
              <a:buSzPts val="2920"/>
              <a:buChar char="•"/>
            </a:pPr>
            <a:r>
              <a:rPr lang="en-GB" sz="2920"/>
              <a:t>Guida alla comunicazione</a:t>
            </a:r>
            <a:endParaRPr sz="2920"/>
          </a:p>
          <a:p>
            <a:pPr indent="-617220" lvl="0" marL="457200" rtl="0" algn="l">
              <a:lnSpc>
                <a:spcPct val="90000"/>
              </a:lnSpc>
              <a:spcBef>
                <a:spcPts val="589"/>
              </a:spcBef>
              <a:spcAft>
                <a:spcPts val="0"/>
              </a:spcAft>
              <a:buSzPts val="2920"/>
              <a:buChar char="•"/>
            </a:pPr>
            <a:r>
              <a:rPr lang="en-GB" sz="2920"/>
              <a:t>Grafica comune</a:t>
            </a:r>
            <a:endParaRPr sz="2920"/>
          </a:p>
          <a:p>
            <a:pPr indent="-617220" lvl="0" marL="457200" rtl="0" algn="l">
              <a:lnSpc>
                <a:spcPct val="90000"/>
              </a:lnSpc>
              <a:spcBef>
                <a:spcPts val="589"/>
              </a:spcBef>
              <a:spcAft>
                <a:spcPts val="0"/>
              </a:spcAft>
              <a:buSzPts val="2920"/>
              <a:buChar char="•"/>
            </a:pPr>
            <a:r>
              <a:rPr lang="en-GB" sz="2920"/>
              <a:t>Poster modificabile</a:t>
            </a:r>
            <a:endParaRPr sz="2920"/>
          </a:p>
          <a:p>
            <a:pPr indent="-617220" lvl="0" marL="457200" rtl="0" algn="l">
              <a:lnSpc>
                <a:spcPct val="90000"/>
              </a:lnSpc>
              <a:spcBef>
                <a:spcPts val="589"/>
              </a:spcBef>
              <a:spcAft>
                <a:spcPts val="0"/>
              </a:spcAft>
              <a:buSzPts val="2920"/>
              <a:buChar char="•"/>
            </a:pPr>
            <a:r>
              <a:rPr lang="en-GB" sz="2920"/>
              <a:t>Punti di discussione</a:t>
            </a:r>
            <a:endParaRPr sz="2920"/>
          </a:p>
          <a:p>
            <a:pPr indent="-617220" lvl="0" marL="457200" rtl="0" algn="l">
              <a:lnSpc>
                <a:spcPct val="90000"/>
              </a:lnSpc>
              <a:spcBef>
                <a:spcPts val="589"/>
              </a:spcBef>
              <a:spcAft>
                <a:spcPts val="0"/>
              </a:spcAft>
              <a:buSzPts val="2920"/>
              <a:buChar char="•"/>
            </a:pPr>
            <a:r>
              <a:rPr lang="en-GB" sz="2920"/>
              <a:t>Video per post online</a:t>
            </a:r>
            <a:endParaRPr sz="2920"/>
          </a:p>
          <a:p>
            <a:pPr indent="-617220" lvl="0" marL="457200" rtl="0" algn="l">
              <a:lnSpc>
                <a:spcPct val="90000"/>
              </a:lnSpc>
              <a:spcBef>
                <a:spcPts val="589"/>
              </a:spcBef>
              <a:spcAft>
                <a:spcPts val="0"/>
              </a:spcAft>
              <a:buSzPts val="2920"/>
              <a:buChar char="•"/>
            </a:pPr>
            <a:r>
              <a:rPr lang="en-GB" sz="2920"/>
              <a:t>Comunicato stampa di esempio</a:t>
            </a:r>
            <a:endParaRPr sz="2680">
              <a:solidFill>
                <a:srgbClr val="FF0000"/>
              </a:solidFill>
            </a:endParaRPr>
          </a:p>
        </p:txBody>
      </p:sp>
      <p:pic>
        <p:nvPicPr>
          <p:cNvPr id="292" name="Google Shape;292;p28" title="learner 2_sparkle_transparen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077863">
            <a:off x="5859121" y="2065342"/>
            <a:ext cx="3080908" cy="30808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29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Kit di formazione</a:t>
            </a:r>
            <a:endParaRPr/>
          </a:p>
        </p:txBody>
      </p:sp>
      <p:sp>
        <p:nvSpPr>
          <p:cNvPr id="299" name="Google Shape;299;p29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47500" lnSpcReduction="20000"/>
          </a:bodyPr>
          <a:lstStyle/>
          <a:p>
            <a:pPr indent="-519271" lvl="0" marL="457200" rtl="0" algn="l">
              <a:spcBef>
                <a:spcPts val="493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Invito alla formazione</a:t>
            </a:r>
            <a:endParaRPr sz="2900"/>
          </a:p>
          <a:p>
            <a:pPr indent="-519271" lvl="0" marL="457200" rtl="0" algn="l">
              <a:spcBef>
                <a:spcPts val="493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Modulo di registrazione</a:t>
            </a:r>
            <a:endParaRPr sz="2900"/>
          </a:p>
          <a:p>
            <a:pPr indent="-519271" lvl="0" marL="457200" rtl="0" algn="l">
              <a:spcBef>
                <a:spcPts val="493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Programma di esempio del workshop</a:t>
            </a:r>
            <a:endParaRPr sz="2900"/>
          </a:p>
          <a:p>
            <a:pPr indent="-519271" lvl="0" marL="457200" rtl="0" algn="l">
              <a:spcBef>
                <a:spcPts val="493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Schema di svolgimento del workshop</a:t>
            </a:r>
            <a:endParaRPr sz="2900"/>
          </a:p>
          <a:p>
            <a:pPr indent="-519271" lvl="0" marL="457200" rtl="0" algn="l">
              <a:spcBef>
                <a:spcPts val="493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PPT per lo svolgimento del workshop / Strumento di formazione</a:t>
            </a:r>
            <a:endParaRPr sz="2900"/>
          </a:p>
          <a:p>
            <a:pPr indent="-519271" lvl="0" marL="457200" rtl="0" algn="l">
              <a:spcBef>
                <a:spcPts val="493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Questionario di valutazione / autovalutazione</a:t>
            </a:r>
            <a:endParaRPr sz="2900"/>
          </a:p>
          <a:p>
            <a:pPr indent="-519271" lvl="0" marL="457200" rtl="0" algn="l">
              <a:spcBef>
                <a:spcPts val="493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Certificato di completamento del workshop</a:t>
            </a:r>
            <a:endParaRPr sz="2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Terminologia chiave</a:t>
            </a:r>
            <a:endParaRPr/>
          </a:p>
        </p:txBody>
      </p:sp>
      <p:sp>
        <p:nvSpPr>
          <p:cNvPr id="108" name="Google Shape;108;p3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GB"/>
              <a:t>• Significato di </a:t>
            </a:r>
            <a:r>
              <a:rPr lang="en-GB"/>
              <a:t>LGBTQIA+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Genere vs. sesso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/>
              <a:t>• Orientamento sessuale e identità di genere</a:t>
            </a:r>
            <a:endParaRPr/>
          </a:p>
        </p:txBody>
      </p:sp>
      <p:pic>
        <p:nvPicPr>
          <p:cNvPr id="109" name="Google Shape;109;p3" title="description-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454766">
            <a:off x="-419642" y="4038400"/>
            <a:ext cx="2053935" cy="1786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0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Kit</a:t>
            </a:r>
            <a:r>
              <a:rPr lang="en-GB"/>
              <a:t> di strategie organizzative</a:t>
            </a:r>
            <a:endParaRPr/>
          </a:p>
        </p:txBody>
      </p:sp>
      <p:sp>
        <p:nvSpPr>
          <p:cNvPr id="306" name="Google Shape;306;p30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/>
          </a:bodyPr>
          <a:lstStyle/>
          <a:p>
            <a:pPr indent="-546893" lvl="0" marL="457200" rtl="0" algn="l">
              <a:spcBef>
                <a:spcPts val="536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Bozze di politiche istituzionali</a:t>
            </a:r>
            <a:endParaRPr sz="2900"/>
          </a:p>
          <a:p>
            <a:pPr indent="-546893" lvl="0" marL="457200" rtl="0" algn="l">
              <a:spcBef>
                <a:spcPts val="536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Profili delle persone chiave coinvolte nel cambiamento</a:t>
            </a:r>
            <a:endParaRPr sz="2900"/>
          </a:p>
          <a:p>
            <a:pPr indent="-546893" lvl="0" marL="457200" rtl="0" algn="l">
              <a:spcBef>
                <a:spcPts val="536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Modelli personalizzabili per i processi interni</a:t>
            </a:r>
            <a:endParaRPr sz="2900"/>
          </a:p>
          <a:p>
            <a:pPr indent="-546893" lvl="0" marL="457200" rtl="0" algn="l">
              <a:spcBef>
                <a:spcPts val="536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Indagine sulle aspettative in caso di cambiamento di policy</a:t>
            </a:r>
            <a:endParaRPr sz="2900"/>
          </a:p>
          <a:p>
            <a:pPr indent="-546893" lvl="0" marL="457200" rtl="0" algn="l">
              <a:spcBef>
                <a:spcPts val="536"/>
              </a:spcBef>
              <a:spcAft>
                <a:spcPts val="0"/>
              </a:spcAft>
              <a:buSzPct val="100000"/>
              <a:buChar char="•"/>
            </a:pPr>
            <a:r>
              <a:rPr lang="en-GB" sz="2900"/>
              <a:t>Modello di documento di policy interna</a:t>
            </a:r>
            <a:endParaRPr sz="29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1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Implementazione del kit</a:t>
            </a:r>
            <a:endParaRPr/>
          </a:p>
        </p:txBody>
      </p:sp>
      <p:sp>
        <p:nvSpPr>
          <p:cNvPr id="313" name="Google Shape;313;p31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Piani d'azione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Coinvolgimento del personale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Il genere come spettro</a:t>
            </a:r>
            <a:endParaRPr/>
          </a:p>
        </p:txBody>
      </p:sp>
      <p:sp>
        <p:nvSpPr>
          <p:cNvPr id="116" name="Google Shape;116;p4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Oltre il maschile e il femminile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/>
              <a:t>• Non binarismo, genderfluid, agender</a:t>
            </a:r>
            <a:endParaRPr/>
          </a:p>
        </p:txBody>
      </p:sp>
      <p:pic>
        <p:nvPicPr>
          <p:cNvPr id="117" name="Google Shape;117;p4" title="description-3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948609">
            <a:off x="7472071" y="3558781"/>
            <a:ext cx="2452886" cy="21340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Linguaggio inclusivo</a:t>
            </a:r>
            <a:endParaRPr/>
          </a:p>
        </p:txBody>
      </p:sp>
      <p:sp>
        <p:nvSpPr>
          <p:cNvPr id="124" name="Google Shape;124;p5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Importanza del genere grammaticale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GB"/>
              <a:t>• Comunicazione rispettosa</a:t>
            </a:r>
            <a:endParaRPr/>
          </a:p>
        </p:txBody>
      </p:sp>
      <p:pic>
        <p:nvPicPr>
          <p:cNvPr id="125" name="Google Shape;125;p5" title="description-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152083">
            <a:off x="6534105" y="3761657"/>
            <a:ext cx="2536166" cy="22064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6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Form</a:t>
            </a:r>
            <a:r>
              <a:rPr lang="en-GB"/>
              <a:t>e</a:t>
            </a:r>
            <a:r>
              <a:rPr lang="en-GB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/>
              <a:t>di</a:t>
            </a:r>
            <a:r>
              <a:rPr lang="en-GB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/>
              <a:t>d</a:t>
            </a:r>
            <a:r>
              <a:rPr lang="en-GB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iscrimina</a:t>
            </a:r>
            <a:r>
              <a:rPr lang="en-GB"/>
              <a:t>zione</a:t>
            </a:r>
            <a:endParaRPr/>
          </a:p>
        </p:txBody>
      </p:sp>
      <p:sp>
        <p:nvSpPr>
          <p:cNvPr id="132" name="Google Shape;132;p6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Stereotipi e pregiudizi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Discriminazione strutturale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Storia dei diritti LGBTQIA+ nell'UE</a:t>
            </a:r>
            <a:endParaRPr/>
          </a:p>
        </p:txBody>
      </p:sp>
      <p:sp>
        <p:nvSpPr>
          <p:cNvPr id="139" name="Google Shape;139;p7"/>
          <p:cNvSpPr txBox="1"/>
          <p:nvPr>
            <p:ph idx="1" type="subTitle"/>
          </p:nvPr>
        </p:nvSpPr>
        <p:spPr>
          <a:xfrm>
            <a:off x="1371600" y="2743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Principali tappe legali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Differenze tra i paesi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"/>
          <p:cNvSpPr txBox="1"/>
          <p:nvPr>
            <p:ph type="ctrTitle"/>
          </p:nvPr>
        </p:nvSpPr>
        <p:spPr>
          <a:xfrm>
            <a:off x="685800" y="68874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GB"/>
              <a:t>2. </a:t>
            </a:r>
            <a:r>
              <a:rPr b="1" lang="en-GB"/>
              <a:t>Comprendere l'intersezionalità</a:t>
            </a:r>
            <a:endParaRPr/>
          </a:p>
        </p:txBody>
      </p:sp>
      <p:pic>
        <p:nvPicPr>
          <p:cNvPr id="146" name="Google Shape;146;p8" title="modul_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5026" y="2084475"/>
            <a:ext cx="6793945" cy="346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9"/>
          <p:cNvSpPr txBox="1"/>
          <p:nvPr>
            <p:ph type="ctrTitle"/>
          </p:nvPr>
        </p:nvSpPr>
        <p:spPr>
          <a:xfrm>
            <a:off x="685800" y="81089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GB"/>
              <a:t>Che cos’è l’ i</a:t>
            </a:r>
            <a:r>
              <a:rPr lang="en-GB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nterse</a:t>
            </a:r>
            <a:r>
              <a:rPr lang="en-GB"/>
              <a:t>zionalità</a:t>
            </a:r>
            <a:r>
              <a:rPr lang="en-GB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/>
          </a:p>
        </p:txBody>
      </p:sp>
      <p:sp>
        <p:nvSpPr>
          <p:cNvPr id="153" name="Google Shape;153;p9"/>
          <p:cNvSpPr txBox="1"/>
          <p:nvPr>
            <p:ph idx="1" type="subTitle"/>
          </p:nvPr>
        </p:nvSpPr>
        <p:spPr>
          <a:xfrm>
            <a:off x="1371600" y="2495625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Definizione e origine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/>
              <a:t>• La teoria di Kimberlé Crenshaw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t/>
            </a:r>
            <a:endParaRPr/>
          </a:p>
        </p:txBody>
      </p:sp>
      <p:pic>
        <p:nvPicPr>
          <p:cNvPr id="154" name="Google Shape;154;p9" title="wel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063265">
            <a:off x="6627243" y="3239148"/>
            <a:ext cx="2599639" cy="23916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2013-01-27T09:14:16Z</dcterms:created>
</cp:coreProperties>
</file>