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6pBXsB4x11r5dSzWDnJLaP+pN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Arial"/>
                <a:ea typeface="Arial"/>
                <a:cs typeface="Arial"/>
                <a:sym typeface="Arial"/>
              </a:rPr>
              <a:t>The facilitator should know well the training modules, the scheme of work and the Diversity Ambassador’s toolkit, before delivering this presentation.</a:t>
            </a:r>
            <a:endParaRPr sz="1200">
              <a:solidFill>
                <a:schemeClr val="dk1"/>
              </a:solidFill>
              <a:latin typeface="Arial"/>
              <a:ea typeface="Arial"/>
              <a:cs typeface="Arial"/>
              <a:sym typeface="Arial"/>
            </a:endParaRPr>
          </a:p>
        </p:txBody>
      </p:sp>
      <p:sp>
        <p:nvSpPr>
          <p:cNvPr id="87" name="Google Shape;87;p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Using real-life examples, the module demonstrates how intersectionality impacts learners in educational settings. It describes scenarios in which individuals face compounded disadvantages due to multiple aspects of their identity, which can affect participation, achievement, and wellbeing.</a:t>
            </a:r>
            <a:endParaRPr sz="1800">
              <a:solidFill>
                <a:schemeClr val="dk1"/>
              </a:solidFill>
              <a:latin typeface="Cambria"/>
              <a:ea typeface="Cambria"/>
              <a:cs typeface="Cambria"/>
              <a:sym typeface="Cambria"/>
            </a:endParaRPr>
          </a:p>
        </p:txBody>
      </p:sp>
      <p:sp>
        <p:nvSpPr>
          <p:cNvPr id="157" name="Google Shape;157;p1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The module also examines the legal and social contexts across different European countries, showing how national policies and cultural norms influence learners’ lived experiences. It emphasizes the role of educators in addressing these disparities and advocating for inclusion.</a:t>
            </a:r>
            <a:endParaRPr sz="1800">
              <a:solidFill>
                <a:schemeClr val="dk1"/>
              </a:solidFill>
              <a:latin typeface="Cambria"/>
              <a:ea typeface="Cambria"/>
              <a:cs typeface="Cambria"/>
              <a:sym typeface="Cambria"/>
            </a:endParaRPr>
          </a:p>
        </p:txBody>
      </p:sp>
      <p:sp>
        <p:nvSpPr>
          <p:cNvPr id="165" name="Google Shape;165;p1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Empathy and representation are highlighted as key tools in intersectional education. The module encourages educators to include diverse voices and perspectives in their teaching materials and to actively challenge stereotypes through representation and inclusive pedagogy.</a:t>
            </a:r>
            <a:endParaRPr sz="1800">
              <a:solidFill>
                <a:schemeClr val="dk1"/>
              </a:solidFill>
              <a:latin typeface="Cambria"/>
              <a:ea typeface="Cambria"/>
              <a:cs typeface="Cambria"/>
              <a:sym typeface="Cambria"/>
            </a:endParaRPr>
          </a:p>
        </p:txBody>
      </p:sp>
      <p:sp>
        <p:nvSpPr>
          <p:cNvPr id="172" name="Google Shape;172;p1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Finally, practical tools are introduced to help educators implement intersectional practices in their work. These include self-assessment tools, revised teaching strategies, and the integration of learner voices into curriculum design. This empowers educators to create more inclusive and equitable environments.</a:t>
            </a:r>
            <a:endParaRPr sz="1800">
              <a:solidFill>
                <a:schemeClr val="dk1"/>
              </a:solidFill>
              <a:latin typeface="Cambria"/>
              <a:ea typeface="Cambria"/>
              <a:cs typeface="Cambria"/>
              <a:sym typeface="Cambria"/>
            </a:endParaRPr>
          </a:p>
        </p:txBody>
      </p:sp>
      <p:sp>
        <p:nvSpPr>
          <p:cNvPr id="180" name="Google Shape;180;p1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7" name="Google Shape;187;p1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This module explores the meaning of inclusion and how it differs from integration and assimilation. Inclusion is presented as a proactive approach where the learning environment is adapted to meet diverse learner needs rather than expecting learners to conform to existing norms.</a:t>
            </a:r>
            <a:endParaRPr sz="1800">
              <a:solidFill>
                <a:schemeClr val="dk1"/>
              </a:solidFill>
              <a:latin typeface="Cambria"/>
              <a:ea typeface="Cambria"/>
              <a:cs typeface="Cambria"/>
              <a:sym typeface="Cambria"/>
            </a:endParaRPr>
          </a:p>
        </p:txBody>
      </p:sp>
      <p:sp>
        <p:nvSpPr>
          <p:cNvPr id="194" name="Google Shape;194;p1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It offers practical strategies for implementing inclusive teaching practices. These include diversifying teaching materials, creating flexible learning opportunities, and adapting assessment practices. The goal is to foster participation and equity for all learners.</a:t>
            </a:r>
            <a:endParaRPr sz="1800">
              <a:solidFill>
                <a:schemeClr val="dk1"/>
              </a:solidFill>
              <a:latin typeface="Cambria"/>
              <a:ea typeface="Cambria"/>
              <a:cs typeface="Cambria"/>
              <a:sym typeface="Cambria"/>
            </a:endParaRPr>
          </a:p>
        </p:txBody>
      </p:sp>
      <p:sp>
        <p:nvSpPr>
          <p:cNvPr id="201" name="Google Shape;201;p1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Creating safer spaces is a central element of inclusion. The module discusses how classroom layout, communication, and community building contribute to a feeling of safety and belonging. These elements are vital for promoting openness and reducing discrimination.</a:t>
            </a:r>
            <a:endParaRPr sz="1800">
              <a:solidFill>
                <a:schemeClr val="dk1"/>
              </a:solidFill>
              <a:latin typeface="Cambria"/>
              <a:ea typeface="Cambria"/>
              <a:cs typeface="Cambria"/>
              <a:sym typeface="Cambria"/>
            </a:endParaRPr>
          </a:p>
        </p:txBody>
      </p:sp>
      <p:sp>
        <p:nvSpPr>
          <p:cNvPr id="209" name="Google Shape;209;p1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Educators are encouraged to conduct inclusivity needs assessments within their classrooms. This includes using anonymous questionnaires and regular feedback loops to understand learners’ needs and improve classroom culture. Such assessments help educators adapt and refine their practices continuously.</a:t>
            </a:r>
            <a:endParaRPr sz="1800">
              <a:solidFill>
                <a:schemeClr val="dk1"/>
              </a:solidFill>
              <a:latin typeface="Cambria"/>
              <a:ea typeface="Cambria"/>
              <a:cs typeface="Cambria"/>
              <a:sym typeface="Cambria"/>
            </a:endParaRPr>
          </a:p>
        </p:txBody>
      </p:sp>
      <p:sp>
        <p:nvSpPr>
          <p:cNvPr id="216" name="Google Shape;216;p1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Finally, the module introduces the concepts of empowerment and allyship. Educators are urged to not only support learners but to actively advocate for inclusive values within their institutions. This requires ongoing self-reflection and a commitment to challenging inequity and exclusion.</a:t>
            </a:r>
            <a:endParaRPr sz="1800">
              <a:solidFill>
                <a:schemeClr val="dk1"/>
              </a:solidFill>
              <a:latin typeface="Cambria"/>
              <a:ea typeface="Cambria"/>
              <a:cs typeface="Cambria"/>
              <a:sym typeface="Cambria"/>
            </a:endParaRPr>
          </a:p>
        </p:txBody>
      </p:sp>
      <p:sp>
        <p:nvSpPr>
          <p:cNvPr id="223" name="Google Shape;223;p1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7" name="Google Shape;97;p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2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1" name="Google Shape;231;p2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The final module focuses on managing classroom dynamics and addressing conflict effectively. It starts by emphasizing the importance of proactive conflict prevention strategies, including promoting diversity, inclusive curricula, and a respectful classroom culture.</a:t>
            </a:r>
            <a:endParaRPr sz="1800">
              <a:solidFill>
                <a:schemeClr val="dk1"/>
              </a:solidFill>
              <a:latin typeface="Cambria"/>
              <a:ea typeface="Cambria"/>
              <a:cs typeface="Cambria"/>
              <a:sym typeface="Cambria"/>
            </a:endParaRPr>
          </a:p>
        </p:txBody>
      </p:sp>
      <p:sp>
        <p:nvSpPr>
          <p:cNvPr id="238" name="Google Shape;238;p2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When conflicts do arise, educators must act swiftly and constructively. The module provides guidance on addressing discriminatory incidents and ensuring that both victims and perpetrators are supported through restorative approaches. Clear reporting mechanisms and institutional support are critical.</a:t>
            </a:r>
            <a:endParaRPr sz="1800">
              <a:solidFill>
                <a:schemeClr val="dk1"/>
              </a:solidFill>
              <a:latin typeface="Cambria"/>
              <a:ea typeface="Cambria"/>
              <a:cs typeface="Cambria"/>
              <a:sym typeface="Cambria"/>
            </a:endParaRPr>
          </a:p>
        </p:txBody>
      </p:sp>
      <p:sp>
        <p:nvSpPr>
          <p:cNvPr id="245" name="Google Shape;245;p22: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2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Supporting victims involves offering emotional and psychological support, reinforcing community values, and ensuring long-term safety. Educators are encouraged to create follow-up systems to prevent retraumatization and foster healing.</a:t>
            </a:r>
            <a:endParaRPr sz="1800">
              <a:solidFill>
                <a:schemeClr val="dk1"/>
              </a:solidFill>
              <a:latin typeface="Cambria"/>
              <a:ea typeface="Cambria"/>
              <a:cs typeface="Cambria"/>
              <a:sym typeface="Cambria"/>
            </a:endParaRPr>
          </a:p>
        </p:txBody>
      </p:sp>
      <p:sp>
        <p:nvSpPr>
          <p:cNvPr id="252" name="Google Shape;252;p2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2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Perpetrators should be engaged through educational and restorative processes rather than punishment alone. The module promotes restorative justice principles to help individuals understand the harm they caused and develop empathy.</a:t>
            </a:r>
            <a:endParaRPr sz="1800">
              <a:solidFill>
                <a:schemeClr val="dk1"/>
              </a:solidFill>
              <a:latin typeface="Cambria"/>
              <a:ea typeface="Cambria"/>
              <a:cs typeface="Cambria"/>
              <a:sym typeface="Cambria"/>
            </a:endParaRPr>
          </a:p>
        </p:txBody>
      </p:sp>
      <p:sp>
        <p:nvSpPr>
          <p:cNvPr id="259" name="Google Shape;259;p2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Lastly, the role of institutional policy and leadership is discussed. Schools and training institutions are urged to embed inclusion in their policy frameworks and provide structural support to staff and learners. Sustainable change requires a whole-institution approach to inclusion.</a:t>
            </a:r>
            <a:endParaRPr sz="1800">
              <a:solidFill>
                <a:schemeClr val="dk1"/>
              </a:solidFill>
              <a:latin typeface="Cambria"/>
              <a:ea typeface="Cambria"/>
              <a:cs typeface="Cambria"/>
              <a:sym typeface="Cambria"/>
            </a:endParaRPr>
          </a:p>
        </p:txBody>
      </p:sp>
      <p:sp>
        <p:nvSpPr>
          <p:cNvPr id="266" name="Google Shape;266;p2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3" name="Google Shape;273;p2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2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Arial"/>
                <a:ea typeface="Arial"/>
                <a:cs typeface="Arial"/>
                <a:sym typeface="Arial"/>
              </a:rPr>
              <a:t>Introduce each toolkit element and its intended impact:</a:t>
            </a:r>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COMUNICATION KIT:</a:t>
            </a:r>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individuals will be able to engage and motivate their institution, or at least other staff, in the goal of making the institution more inclusive for adult LGBTQIA+ learners</a:t>
            </a:r>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people at management level will be able to implement lasting dissemination strategy</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GB" sz="1200">
                <a:solidFill>
                  <a:schemeClr val="dk1"/>
                </a:solidFill>
                <a:latin typeface="Arial"/>
                <a:ea typeface="Arial"/>
                <a:cs typeface="Arial"/>
                <a:sym typeface="Arial"/>
              </a:rPr>
              <a:t>TRAINING DELIVERY  KIT:</a:t>
            </a:r>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Arial"/>
                <a:ea typeface="Arial"/>
                <a:cs typeface="Arial"/>
                <a:sym typeface="Arial"/>
              </a:rPr>
              <a:t>staff members will be able to facilitate the Train the Trainer procedures inside a school / training institution</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ORGANISATION STRATEGY KIT:</a:t>
            </a:r>
            <a:endParaRPr sz="1200">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 people at management level will be able to implement lasting policies and support systems</a:t>
            </a:r>
            <a:endParaRPr sz="1200">
              <a:solidFill>
                <a:schemeClr val="dk1"/>
              </a:solidFill>
              <a:latin typeface="Arial"/>
              <a:ea typeface="Arial"/>
              <a:cs typeface="Arial"/>
              <a:sym typeface="Arial"/>
            </a:endParaRPr>
          </a:p>
        </p:txBody>
      </p:sp>
      <p:sp>
        <p:nvSpPr>
          <p:cNvPr id="280" name="Google Shape;280;p2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2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Communication guide</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 document to read first with step by step guide on how to approach the communication inside a school with reference to communication tools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Common graphic design</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logos, sample pictures, font, colours...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Editable poster</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with a clear message of engagement of the school against LGBTQIA+phobia with space for the school to add own information, like reference person for reporting abuse</a:t>
            </a:r>
            <a:br>
              <a:rPr lang="en-GB" sz="1800" b="0" i="0" u="none" strike="noStrike">
                <a:solidFill>
                  <a:srgbClr val="000000"/>
                </a:solidFill>
                <a:latin typeface="Calibri"/>
                <a:ea typeface="Calibri"/>
                <a:cs typeface="Calibri"/>
                <a:sym typeface="Calibri"/>
              </a:rPr>
            </a:br>
            <a:endParaRPr sz="1800" b="1" i="0" u="none" strike="noStrike">
              <a:solidFill>
                <a:srgbClr val="FF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Talking points documents</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 collection of talking points for promoting structural advancements in favour of diversity</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 rhetorical training (common misconceptions about diversity and how to react when they are brought up by “sceptics”)</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Reference to national policies to know about national context and how it can be used as well</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Video for online post</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editable PPT with information, including summary of legal foundations and benefits of diversity in learning spaces, which a school can edit to add own information, save as video and post online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Sample press release</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287" name="Google Shape;287;p2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2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Invitation to training</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editable flyer to send out or to put on a wall</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Registration form</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including training needs and expectations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Sample workshop programme</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one whole day training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Scheme of workshop delivery</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presenter’s guide for delivering the training with simplified content of the modules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PPTs for workshop delivery</a:t>
            </a:r>
            <a:endParaRPr/>
          </a:p>
          <a:p>
            <a:pPr marL="0" marR="0" lvl="0" indent="0" algn="l" rtl="0">
              <a:spcBef>
                <a:spcPts val="0"/>
              </a:spcBef>
              <a:spcAft>
                <a:spcPts val="0"/>
              </a:spcAft>
              <a:buNone/>
            </a:pPr>
            <a:r>
              <a:rPr lang="en-GB" sz="1800" b="0" i="0" u="none" strike="noStrike">
                <a:solidFill>
                  <a:srgbClr val="000000"/>
                </a:solidFill>
                <a:latin typeface="Calibri"/>
                <a:ea typeface="Calibri"/>
                <a:cs typeface="Calibri"/>
                <a:sym typeface="Calibri"/>
              </a:rPr>
              <a:t> - this PPT document</a:t>
            </a:r>
            <a:endParaRPr sz="1200" b="0">
              <a:solidFill>
                <a:schemeClr val="dk1"/>
              </a:solidFill>
              <a:latin typeface="Arial"/>
              <a:ea typeface="Arial"/>
              <a:cs typeface="Arial"/>
              <a:sym typeface="Arial"/>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Evaluation / self-evaluation questionnaire </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to improve training delivery in the future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Certificate of completion of workshop</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295" name="Google Shape;295;p2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This module introduces the key concepts and terminology related to LGBTQIA+ identities. It highlights the importance of distinguishing between sex (biological attributes) and gender (a social construct) and understanding the broad spectrum of gender identities such as non-binary, genderfluid, and agender. The aim is to establish foundational awareness and eliminate misconceptions.</a:t>
            </a:r>
            <a:endParaRPr sz="1800">
              <a:solidFill>
                <a:schemeClr val="dk1"/>
              </a:solidFill>
              <a:latin typeface="Cambria"/>
              <a:ea typeface="Cambria"/>
              <a:cs typeface="Cambria"/>
              <a:sym typeface="Cambria"/>
            </a:endParaRPr>
          </a:p>
        </p:txBody>
      </p:sp>
      <p:sp>
        <p:nvSpPr>
          <p:cNvPr id="104" name="Google Shape;104;p3: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3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Journey towards inclusion</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visual representation of the implementation steps with references to individual tools in the toolkits</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Profiles of key persons involved in the change</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- 1 document with characteristics of profiles</a:t>
            </a:r>
            <a:br>
              <a:rPr lang="en-GB" sz="1800" b="0"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- 1 questionnaire for colleagues to determine which type of person they are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Customisable templates for internal processes</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a:t>
            </a:r>
            <a:r>
              <a:rPr lang="en-GB" sz="1800" b="0" i="0" u="none" strike="noStrike">
                <a:solidFill>
                  <a:srgbClr val="FF9900"/>
                </a:solidFill>
                <a:latin typeface="Calibri"/>
                <a:ea typeface="Calibri"/>
                <a:cs typeface="Calibri"/>
                <a:sym typeface="Calibri"/>
              </a:rPr>
              <a:t>guiding documents to make internal training and administrative processes </a:t>
            </a:r>
            <a:r>
              <a:rPr lang="en-GB" sz="1800" b="0" i="0" u="none" strike="noStrike">
                <a:solidFill>
                  <a:srgbClr val="000000"/>
                </a:solidFill>
                <a:latin typeface="Calibri"/>
                <a:ea typeface="Calibri"/>
                <a:cs typeface="Calibri"/>
                <a:sym typeface="Calibri"/>
              </a:rPr>
              <a:t>more inclusive</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Change of Policy: survey of expectations</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to involve teachers, students, management and parents in the shaping of the new policy</a:t>
            </a:r>
            <a:r>
              <a:rPr lang="en-GB" sz="12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b="1"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Model Internal Policy document</a:t>
            </a:r>
            <a:br>
              <a:rPr lang="en-GB" sz="1800" b="1" i="0" u="none" strike="noStrike">
                <a:solidFill>
                  <a:srgbClr val="000000"/>
                </a:solidFill>
                <a:latin typeface="Calibri"/>
                <a:ea typeface="Calibri"/>
                <a:cs typeface="Calibri"/>
                <a:sym typeface="Calibri"/>
              </a:rPr>
            </a:br>
            <a:r>
              <a:rPr lang="en-GB" sz="1800" b="0" i="0" u="none" strike="noStrike">
                <a:solidFill>
                  <a:srgbClr val="000000"/>
                </a:solidFill>
                <a:latin typeface="Calibri"/>
                <a:ea typeface="Calibri"/>
                <a:cs typeface="Calibri"/>
                <a:sym typeface="Calibri"/>
              </a:rPr>
              <a:t>- generic principles to include in the document also shaped by the contributions from the survey</a:t>
            </a:r>
            <a:r>
              <a:rPr lang="en-GB"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sp>
        <p:nvSpPr>
          <p:cNvPr id="302" name="Google Shape;302;p30: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3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Arial"/>
                <a:ea typeface="Arial"/>
                <a:cs typeface="Arial"/>
                <a:sym typeface="Arial"/>
              </a:rPr>
              <a:t>Discuss how to build staff teams and drive sustainable transformation in your school or training context and provide practical examples to make it relatable.</a:t>
            </a:r>
            <a:endParaRPr/>
          </a:p>
        </p:txBody>
      </p:sp>
      <p:sp>
        <p:nvSpPr>
          <p:cNvPr id="309" name="Google Shape;309;p31: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It further explores the idea of gender as a spectrum rather than a binary. This section emphasizes that gender identity is deeply personal and not always aligned with the sex assigned at birth. Educators are encouraged to recognize and respect the diversity of gender experiences in their learning environments.</a:t>
            </a:r>
            <a:endParaRPr sz="1800">
              <a:solidFill>
                <a:schemeClr val="dk1"/>
              </a:solidFill>
              <a:latin typeface="Cambria"/>
              <a:ea typeface="Cambria"/>
              <a:cs typeface="Cambria"/>
              <a:sym typeface="Cambria"/>
            </a:endParaRPr>
          </a:p>
        </p:txBody>
      </p:sp>
      <p:sp>
        <p:nvSpPr>
          <p:cNvPr id="112" name="Google Shape;112;p4: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Inclusive language is a critical aspect of building respectful spaces. The module discusses how the use of correct pronouns and inclusive terminology validates learners’ identities. It also addresses the harm caused by linguistic microaggressions and offers strategies for adopting affirming language in classrooms.</a:t>
            </a:r>
            <a:endParaRPr sz="1800">
              <a:solidFill>
                <a:schemeClr val="dk1"/>
              </a:solidFill>
              <a:latin typeface="Cambria"/>
              <a:ea typeface="Cambria"/>
              <a:cs typeface="Cambria"/>
              <a:sym typeface="Cambria"/>
            </a:endParaRPr>
          </a:p>
        </p:txBody>
      </p:sp>
      <p:sp>
        <p:nvSpPr>
          <p:cNvPr id="120" name="Google Shape;120;p5: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The module addresses the forms of discrimination and stereotyping often faced by LGBTQIA+ individuals. It helps educators identify and challenge anti-LGBTQIA+ rhetoric and implicit biases within the educational context. This knowledge is essential for fostering safer and more inclusive learning spaces.</a:t>
            </a:r>
            <a:endParaRPr sz="1800">
              <a:solidFill>
                <a:schemeClr val="dk1"/>
              </a:solidFill>
              <a:latin typeface="Cambria"/>
              <a:ea typeface="Cambria"/>
              <a:cs typeface="Cambria"/>
              <a:sym typeface="Cambria"/>
            </a:endParaRPr>
          </a:p>
        </p:txBody>
      </p:sp>
      <p:sp>
        <p:nvSpPr>
          <p:cNvPr id="128" name="Google Shape;128;p6: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Finally, the module provides a historical overview of LGBTQIA+ rights in the EU. It outlines significant milestones in the journey toward equality and the varying levels of acceptance across different countries. Understanding this context allows educators to appreciate the legal and social framework within which they operate.</a:t>
            </a:r>
            <a:endParaRPr sz="1800">
              <a:solidFill>
                <a:schemeClr val="dk1"/>
              </a:solidFill>
              <a:latin typeface="Cambria"/>
              <a:ea typeface="Cambria"/>
              <a:cs typeface="Cambria"/>
              <a:sym typeface="Cambria"/>
            </a:endParaRPr>
          </a:p>
        </p:txBody>
      </p:sp>
      <p:sp>
        <p:nvSpPr>
          <p:cNvPr id="135" name="Google Shape;135;p7: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2" name="Google Shape;142;p8: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800">
                <a:solidFill>
                  <a:schemeClr val="dk1"/>
                </a:solidFill>
                <a:latin typeface="Cambria"/>
                <a:ea typeface="Cambria"/>
                <a:cs typeface="Cambria"/>
                <a:sym typeface="Cambria"/>
              </a:rPr>
              <a:t>This module introduces the concept of intersectionality—how overlapping aspects of identity such as race, class, gender, and sexual orientation contribute to complex and interconnected experiences of discrimination. Educators are encouraged to consider the whole learner rather than isolated aspects of their identity.</a:t>
            </a:r>
            <a:endParaRPr sz="1800">
              <a:solidFill>
                <a:schemeClr val="dk1"/>
              </a:solidFill>
              <a:latin typeface="Cambria"/>
              <a:ea typeface="Cambria"/>
              <a:cs typeface="Cambria"/>
              <a:sym typeface="Cambria"/>
            </a:endParaRPr>
          </a:p>
        </p:txBody>
      </p:sp>
      <p:sp>
        <p:nvSpPr>
          <p:cNvPr id="149" name="Google Shape;149;p9:notes"/>
          <p:cNvSpPr txBox="1">
            <a:spLocks noGrp="1"/>
          </p:cNvSpPr>
          <p:nvPr>
            <p:ph type="sldNum" idx="12"/>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pic>
        <p:nvPicPr>
          <p:cNvPr id="17" name="Google Shape;17;p33" descr="Eckgrafik"/>
          <p:cNvPicPr preferRelativeResize="0"/>
          <p:nvPr/>
        </p:nvPicPr>
        <p:blipFill rotWithShape="1">
          <a:blip r:embed="rId2">
            <a:alphaModFix/>
          </a:blip>
          <a:srcRect/>
          <a:stretch/>
        </p:blipFill>
        <p:spPr>
          <a:xfrm>
            <a:off x="6863080" y="0"/>
            <a:ext cx="2280920" cy="2280920"/>
          </a:xfrm>
          <a:prstGeom prst="rect">
            <a:avLst/>
          </a:prstGeom>
          <a:noFill/>
          <a:ln>
            <a:noFill/>
          </a:ln>
        </p:spPr>
      </p:pic>
      <p:pic>
        <p:nvPicPr>
          <p:cNvPr id="18" name="Google Shape;18;p33" descr="Fußzeilengrafik"/>
          <p:cNvPicPr preferRelativeResize="0"/>
          <p:nvPr/>
        </p:nvPicPr>
        <p:blipFill rotWithShape="1">
          <a:blip r:embed="rId3">
            <a:alphaModFix/>
          </a:blip>
          <a:srcRect/>
          <a:stretch/>
        </p:blipFill>
        <p:spPr>
          <a:xfrm>
            <a:off x="0" y="6057900"/>
            <a:ext cx="9144000" cy="800100"/>
          </a:xfrm>
          <a:prstGeom prst="rect">
            <a:avLst/>
          </a:prstGeom>
          <a:noFill/>
          <a:ln>
            <a:noFill/>
          </a:ln>
        </p:spPr>
      </p:pic>
      <p:pic>
        <p:nvPicPr>
          <p:cNvPr id="19" name="Google Shape;19;p33"/>
          <p:cNvPicPr preferRelativeResize="0"/>
          <p:nvPr/>
        </p:nvPicPr>
        <p:blipFill rotWithShape="1">
          <a:blip r:embed="rId4">
            <a:alphaModFix/>
          </a:blip>
          <a:srcRect/>
          <a:stretch/>
        </p:blipFill>
        <p:spPr>
          <a:xfrm>
            <a:off x="4004024" y="6082751"/>
            <a:ext cx="1135952" cy="638724"/>
          </a:xfrm>
          <a:prstGeom prst="rect">
            <a:avLst/>
          </a:prstGeom>
          <a:noFill/>
          <a:ln>
            <a:noFill/>
          </a:ln>
        </p:spPr>
      </p:pic>
      <p:pic>
        <p:nvPicPr>
          <p:cNvPr id="20" name="Google Shape;20;p33" descr="A blue text on a black background&#10;&#10;AI-generated content may be incorrect."/>
          <p:cNvPicPr preferRelativeResize="0"/>
          <p:nvPr/>
        </p:nvPicPr>
        <p:blipFill rotWithShape="1">
          <a:blip r:embed="rId5">
            <a:alphaModFix/>
          </a:blip>
          <a:srcRect/>
          <a:stretch/>
        </p:blipFill>
        <p:spPr>
          <a:xfrm>
            <a:off x="81772" y="6251725"/>
            <a:ext cx="1965960" cy="4124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685800" y="484187"/>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GB" sz="6000" b="1"/>
              <a:t>Taller UNIQUE </a:t>
            </a:r>
            <a:endParaRPr sz="6000" b="1"/>
          </a:p>
        </p:txBody>
      </p:sp>
      <p:sp>
        <p:nvSpPr>
          <p:cNvPr id="90" name="Google Shape;90;p1"/>
          <p:cNvSpPr txBox="1">
            <a:spLocks noGrp="1"/>
          </p:cNvSpPr>
          <p:nvPr>
            <p:ph type="subTitle" idx="1"/>
          </p:nvPr>
        </p:nvSpPr>
        <p:spPr>
          <a:xfrm>
            <a:off x="1485900" y="3054900"/>
            <a:ext cx="6536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GB"/>
              <a:t>1-Capacitación de día completo sobre la inclusión LGBTQIA+ en instituciones educativas de FP y adultos</a:t>
            </a:r>
            <a:endParaRPr/>
          </a:p>
        </p:txBody>
      </p:sp>
      <p:sp>
        <p:nvSpPr>
          <p:cNvPr id="92" name="Google Shape;92;p1"/>
          <p:cNvSpPr txBox="1"/>
          <p:nvPr/>
        </p:nvSpPr>
        <p:spPr>
          <a:xfrm>
            <a:off x="0" y="5677338"/>
            <a:ext cx="9144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i="0" u="none" strike="noStrike" cap="none" dirty="0">
                <a:solidFill>
                  <a:schemeClr val="dk1"/>
                </a:solidFill>
                <a:latin typeface="Calibri"/>
                <a:ea typeface="Calibri"/>
                <a:cs typeface="Calibri"/>
                <a:sym typeface="Calibri"/>
              </a:rPr>
              <a:t>“UNIQUE” - Erasmus+ Project Nr.: 2023-1-DE02-KA220-000155982</a:t>
            </a:r>
            <a:endParaRPr sz="1200" dirty="0"/>
          </a:p>
          <a:p>
            <a:pPr marL="0" marR="0" lvl="0" indent="0" algn="l" rtl="0">
              <a:spcBef>
                <a:spcPts val="0"/>
              </a:spcBef>
              <a:spcAft>
                <a:spcPts val="0"/>
              </a:spcAft>
              <a:buNone/>
            </a:pPr>
            <a:r>
              <a:rPr lang="en-GB" sz="800" dirty="0" err="1">
                <a:solidFill>
                  <a:schemeClr val="dk1"/>
                </a:solidFill>
                <a:latin typeface="Calibri"/>
                <a:ea typeface="Calibri"/>
                <a:cs typeface="Calibri"/>
                <a:sym typeface="Calibri"/>
              </a:rPr>
              <a:t>Financiado</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por</a:t>
            </a:r>
            <a:r>
              <a:rPr lang="en-GB" sz="800" dirty="0">
                <a:solidFill>
                  <a:schemeClr val="dk1"/>
                </a:solidFill>
                <a:latin typeface="Calibri"/>
                <a:ea typeface="Calibri"/>
                <a:cs typeface="Calibri"/>
                <a:sym typeface="Calibri"/>
              </a:rPr>
              <a:t> la Unión </a:t>
            </a:r>
            <a:r>
              <a:rPr lang="en-GB" sz="800" dirty="0" err="1">
                <a:solidFill>
                  <a:schemeClr val="dk1"/>
                </a:solidFill>
                <a:latin typeface="Calibri"/>
                <a:ea typeface="Calibri"/>
                <a:cs typeface="Calibri"/>
                <a:sym typeface="Calibri"/>
              </a:rPr>
              <a:t>Europea</a:t>
            </a:r>
            <a:r>
              <a:rPr lang="en-GB" sz="800" dirty="0">
                <a:solidFill>
                  <a:schemeClr val="dk1"/>
                </a:solidFill>
                <a:latin typeface="Calibri"/>
                <a:ea typeface="Calibri"/>
                <a:cs typeface="Calibri"/>
                <a:sym typeface="Calibri"/>
              </a:rPr>
              <a:t>. No obstante, </a:t>
            </a:r>
            <a:r>
              <a:rPr lang="en-GB" sz="800" dirty="0" err="1">
                <a:solidFill>
                  <a:schemeClr val="dk1"/>
                </a:solidFill>
                <a:latin typeface="Calibri"/>
                <a:ea typeface="Calibri"/>
                <a:cs typeface="Calibri"/>
                <a:sym typeface="Calibri"/>
              </a:rPr>
              <a:t>los</a:t>
            </a:r>
            <a:r>
              <a:rPr lang="en-GB" sz="800" dirty="0">
                <a:solidFill>
                  <a:schemeClr val="dk1"/>
                </a:solidFill>
                <a:latin typeface="Calibri"/>
                <a:ea typeface="Calibri"/>
                <a:cs typeface="Calibri"/>
                <a:sym typeface="Calibri"/>
              </a:rPr>
              <a:t> puntos de vista y </a:t>
            </a:r>
            <a:r>
              <a:rPr lang="en-GB" sz="800" dirty="0" err="1">
                <a:solidFill>
                  <a:schemeClr val="dk1"/>
                </a:solidFill>
                <a:latin typeface="Calibri"/>
                <a:ea typeface="Calibri"/>
                <a:cs typeface="Calibri"/>
                <a:sym typeface="Calibri"/>
              </a:rPr>
              <a:t>opiniones</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expresados</a:t>
            </a:r>
            <a:r>
              <a:rPr lang="en-GB" sz="800" dirty="0">
                <a:solidFill>
                  <a:schemeClr val="dk1"/>
                </a:solidFill>
                <a:latin typeface="Calibri"/>
                <a:ea typeface="Calibri"/>
                <a:cs typeface="Calibri"/>
                <a:sym typeface="Calibri"/>
              </a:rPr>
              <a:t> son </a:t>
            </a:r>
            <a:r>
              <a:rPr lang="en-GB" sz="800" dirty="0" err="1">
                <a:solidFill>
                  <a:schemeClr val="dk1"/>
                </a:solidFill>
                <a:latin typeface="Calibri"/>
                <a:ea typeface="Calibri"/>
                <a:cs typeface="Calibri"/>
                <a:sym typeface="Calibri"/>
              </a:rPr>
              <a:t>únicamente</a:t>
            </a:r>
            <a:r>
              <a:rPr lang="en-GB" sz="800" dirty="0">
                <a:solidFill>
                  <a:schemeClr val="dk1"/>
                </a:solidFill>
                <a:latin typeface="Calibri"/>
                <a:ea typeface="Calibri"/>
                <a:cs typeface="Calibri"/>
                <a:sym typeface="Calibri"/>
              </a:rPr>
              <a:t> de </a:t>
            </a:r>
            <a:r>
              <a:rPr lang="en-GB" sz="800" dirty="0" err="1">
                <a:solidFill>
                  <a:schemeClr val="dk1"/>
                </a:solidFill>
                <a:latin typeface="Calibri"/>
                <a:ea typeface="Calibri"/>
                <a:cs typeface="Calibri"/>
                <a:sym typeface="Calibri"/>
              </a:rPr>
              <a:t>los</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autores</a:t>
            </a:r>
            <a:r>
              <a:rPr lang="en-GB" sz="800" dirty="0">
                <a:solidFill>
                  <a:schemeClr val="dk1"/>
                </a:solidFill>
                <a:latin typeface="Calibri"/>
                <a:ea typeface="Calibri"/>
                <a:cs typeface="Calibri"/>
                <a:sym typeface="Calibri"/>
              </a:rPr>
              <a:t> y no </a:t>
            </a:r>
            <a:r>
              <a:rPr lang="en-GB" sz="800" dirty="0" err="1">
                <a:solidFill>
                  <a:schemeClr val="dk1"/>
                </a:solidFill>
                <a:latin typeface="Calibri"/>
                <a:ea typeface="Calibri"/>
                <a:cs typeface="Calibri"/>
                <a:sym typeface="Calibri"/>
              </a:rPr>
              <a:t>reflejan</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necesariamente</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los</a:t>
            </a:r>
            <a:r>
              <a:rPr lang="en-GB" sz="800" dirty="0">
                <a:solidFill>
                  <a:schemeClr val="dk1"/>
                </a:solidFill>
                <a:latin typeface="Calibri"/>
                <a:ea typeface="Calibri"/>
                <a:cs typeface="Calibri"/>
                <a:sym typeface="Calibri"/>
              </a:rPr>
              <a:t> de la Unión </a:t>
            </a:r>
            <a:r>
              <a:rPr lang="en-GB" sz="800" dirty="0" err="1">
                <a:solidFill>
                  <a:schemeClr val="dk1"/>
                </a:solidFill>
                <a:latin typeface="Calibri"/>
                <a:ea typeface="Calibri"/>
                <a:cs typeface="Calibri"/>
                <a:sym typeface="Calibri"/>
              </a:rPr>
              <a:t>Europea</a:t>
            </a:r>
            <a:r>
              <a:rPr lang="en-GB" sz="800" dirty="0">
                <a:solidFill>
                  <a:schemeClr val="dk1"/>
                </a:solidFill>
                <a:latin typeface="Calibri"/>
                <a:ea typeface="Calibri"/>
                <a:cs typeface="Calibri"/>
                <a:sym typeface="Calibri"/>
              </a:rPr>
              <a:t> o la </a:t>
            </a:r>
            <a:r>
              <a:rPr lang="en-GB" sz="800" dirty="0" err="1">
                <a:solidFill>
                  <a:schemeClr val="dk1"/>
                </a:solidFill>
                <a:latin typeface="Calibri"/>
                <a:ea typeface="Calibri"/>
                <a:cs typeface="Calibri"/>
                <a:sym typeface="Calibri"/>
              </a:rPr>
              <a:t>Agencia</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Ejecutiva</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Europea</a:t>
            </a:r>
            <a:r>
              <a:rPr lang="en-GB" sz="800" dirty="0">
                <a:solidFill>
                  <a:schemeClr val="dk1"/>
                </a:solidFill>
                <a:latin typeface="Calibri"/>
                <a:ea typeface="Calibri"/>
                <a:cs typeface="Calibri"/>
                <a:sym typeface="Calibri"/>
              </a:rPr>
              <a:t> de </a:t>
            </a:r>
            <a:r>
              <a:rPr lang="en-GB" sz="800" dirty="0" err="1">
                <a:solidFill>
                  <a:schemeClr val="dk1"/>
                </a:solidFill>
                <a:latin typeface="Calibri"/>
                <a:ea typeface="Calibri"/>
                <a:cs typeface="Calibri"/>
                <a:sym typeface="Calibri"/>
              </a:rPr>
              <a:t>Educación</a:t>
            </a:r>
            <a:r>
              <a:rPr lang="en-GB" sz="800" dirty="0">
                <a:solidFill>
                  <a:schemeClr val="dk1"/>
                </a:solidFill>
                <a:latin typeface="Calibri"/>
                <a:ea typeface="Calibri"/>
                <a:cs typeface="Calibri"/>
                <a:sym typeface="Calibri"/>
              </a:rPr>
              <a:t> y Cultura (EACEA). Ni la Unión </a:t>
            </a:r>
            <a:r>
              <a:rPr lang="en-GB" sz="800" dirty="0" err="1">
                <a:solidFill>
                  <a:schemeClr val="dk1"/>
                </a:solidFill>
                <a:latin typeface="Calibri"/>
                <a:ea typeface="Calibri"/>
                <a:cs typeface="Calibri"/>
                <a:sym typeface="Calibri"/>
              </a:rPr>
              <a:t>Europea</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ni</a:t>
            </a:r>
            <a:r>
              <a:rPr lang="en-GB" sz="800" dirty="0">
                <a:solidFill>
                  <a:schemeClr val="dk1"/>
                </a:solidFill>
                <a:latin typeface="Calibri"/>
                <a:ea typeface="Calibri"/>
                <a:cs typeface="Calibri"/>
                <a:sym typeface="Calibri"/>
              </a:rPr>
              <a:t> EACEA </a:t>
            </a:r>
            <a:r>
              <a:rPr lang="en-GB" sz="800" dirty="0" err="1">
                <a:solidFill>
                  <a:schemeClr val="dk1"/>
                </a:solidFill>
                <a:latin typeface="Calibri"/>
                <a:ea typeface="Calibri"/>
                <a:cs typeface="Calibri"/>
                <a:sym typeface="Calibri"/>
              </a:rPr>
              <a:t>pueden</a:t>
            </a:r>
            <a:r>
              <a:rPr lang="en-GB" sz="800" dirty="0">
                <a:solidFill>
                  <a:schemeClr val="dk1"/>
                </a:solidFill>
                <a:latin typeface="Calibri"/>
                <a:ea typeface="Calibri"/>
                <a:cs typeface="Calibri"/>
                <a:sym typeface="Calibri"/>
              </a:rPr>
              <a:t> ser </a:t>
            </a:r>
            <a:r>
              <a:rPr lang="en-GB" sz="800" dirty="0" err="1">
                <a:solidFill>
                  <a:schemeClr val="dk1"/>
                </a:solidFill>
                <a:latin typeface="Calibri"/>
                <a:ea typeface="Calibri"/>
                <a:cs typeface="Calibri"/>
                <a:sym typeface="Calibri"/>
              </a:rPr>
              <a:t>considerados</a:t>
            </a:r>
            <a:r>
              <a:rPr lang="en-GB" sz="800" dirty="0">
                <a:solidFill>
                  <a:schemeClr val="dk1"/>
                </a:solidFill>
                <a:latin typeface="Calibri"/>
                <a:ea typeface="Calibri"/>
                <a:cs typeface="Calibri"/>
                <a:sym typeface="Calibri"/>
              </a:rPr>
              <a:t> </a:t>
            </a:r>
            <a:r>
              <a:rPr lang="en-GB" sz="800" dirty="0" err="1">
                <a:solidFill>
                  <a:schemeClr val="dk1"/>
                </a:solidFill>
                <a:latin typeface="Calibri"/>
                <a:ea typeface="Calibri"/>
                <a:cs typeface="Calibri"/>
                <a:sym typeface="Calibri"/>
              </a:rPr>
              <a:t>responsables</a:t>
            </a:r>
            <a:r>
              <a:rPr lang="en-GB" sz="800" dirty="0">
                <a:solidFill>
                  <a:schemeClr val="dk1"/>
                </a:solidFill>
                <a:latin typeface="Calibri"/>
                <a:ea typeface="Calibri"/>
                <a:cs typeface="Calibri"/>
                <a:sym typeface="Calibri"/>
              </a:rPr>
              <a:t> de </a:t>
            </a:r>
            <a:r>
              <a:rPr lang="en-GB" sz="800" dirty="0" err="1">
                <a:solidFill>
                  <a:schemeClr val="dk1"/>
                </a:solidFill>
                <a:latin typeface="Calibri"/>
                <a:ea typeface="Calibri"/>
                <a:cs typeface="Calibri"/>
                <a:sym typeface="Calibri"/>
              </a:rPr>
              <a:t>ellos</a:t>
            </a:r>
            <a:r>
              <a:rPr lang="en-GB" sz="800" dirty="0">
                <a:solidFill>
                  <a:schemeClr val="dk1"/>
                </a:solidFill>
                <a:latin typeface="Calibri"/>
                <a:ea typeface="Calibri"/>
                <a:cs typeface="Calibri"/>
                <a:sym typeface="Calibri"/>
              </a:rPr>
              <a:t>.</a:t>
            </a:r>
            <a:endParaRPr sz="1200" dirty="0"/>
          </a:p>
        </p:txBody>
      </p:sp>
      <p:pic>
        <p:nvPicPr>
          <p:cNvPr id="93" name="Google Shape;93;p1" title="description-2.png"/>
          <p:cNvPicPr preferRelativeResize="0"/>
          <p:nvPr/>
        </p:nvPicPr>
        <p:blipFill>
          <a:blip r:embed="rId3">
            <a:alphaModFix/>
          </a:blip>
          <a:stretch>
            <a:fillRect/>
          </a:stretch>
        </p:blipFill>
        <p:spPr>
          <a:xfrm>
            <a:off x="3397600" y="1518225"/>
            <a:ext cx="2457001" cy="2137625"/>
          </a:xfrm>
          <a:prstGeom prst="rect">
            <a:avLst/>
          </a:prstGeom>
          <a:noFill/>
          <a:ln>
            <a:noFill/>
          </a:ln>
        </p:spPr>
      </p:pic>
      <p:pic>
        <p:nvPicPr>
          <p:cNvPr id="4" name="Google Shape;320;g34a4bed0606_1_0">
            <a:extLst>
              <a:ext uri="{FF2B5EF4-FFF2-40B4-BE49-F238E27FC236}">
                <a16:creationId xmlns:a16="http://schemas.microsoft.com/office/drawing/2014/main" id="{FE2E1127-ED3C-1018-180B-3B0118618266}"/>
              </a:ext>
            </a:extLst>
          </p:cNvPr>
          <p:cNvPicPr preferRelativeResize="0"/>
          <p:nvPr/>
        </p:nvPicPr>
        <p:blipFill>
          <a:blip r:embed="rId4">
            <a:alphaModFix/>
          </a:blip>
          <a:stretch>
            <a:fillRect/>
          </a:stretch>
        </p:blipFill>
        <p:spPr>
          <a:xfrm>
            <a:off x="7687475" y="6195025"/>
            <a:ext cx="1219200" cy="428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E</a:t>
            </a:r>
            <a:r>
              <a:rPr lang="en-GB"/>
              <a:t>jemplos en educación</a:t>
            </a:r>
            <a:endParaRPr/>
          </a:p>
        </p:txBody>
      </p:sp>
      <p:sp>
        <p:nvSpPr>
          <p:cNvPr id="160" name="Google Shape;160;p10"/>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Raza, clase, género, sexualidad</a:t>
            </a:r>
            <a:endParaRPr/>
          </a:p>
          <a:p>
            <a:pPr marL="0" lvl="0" indent="0" algn="l" rtl="0">
              <a:spcBef>
                <a:spcPts val="640"/>
              </a:spcBef>
              <a:spcAft>
                <a:spcPts val="0"/>
              </a:spcAft>
              <a:buClr>
                <a:srgbClr val="888888"/>
              </a:buClr>
              <a:buSzPts val="3200"/>
              <a:buNone/>
            </a:pPr>
            <a:r>
              <a:rPr lang="en-GB">
                <a:solidFill>
                  <a:srgbClr val="888888"/>
                </a:solidFill>
              </a:rPr>
              <a:t>• </a:t>
            </a:r>
            <a:r>
              <a:rPr lang="en-GB"/>
              <a:t>Escenarios de la vida real </a:t>
            </a:r>
            <a:endParaRPr/>
          </a:p>
        </p:txBody>
      </p:sp>
      <p:pic>
        <p:nvPicPr>
          <p:cNvPr id="161" name="Google Shape;161;p10" title="books.png"/>
          <p:cNvPicPr preferRelativeResize="0"/>
          <p:nvPr/>
        </p:nvPicPr>
        <p:blipFill>
          <a:blip r:embed="rId3">
            <a:alphaModFix/>
          </a:blip>
          <a:stretch>
            <a:fillRect/>
          </a:stretch>
        </p:blipFill>
        <p:spPr>
          <a:xfrm>
            <a:off x="5892498" y="3516275"/>
            <a:ext cx="2565701" cy="2360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Retos sociales y legales </a:t>
            </a:r>
            <a:endParaRPr/>
          </a:p>
        </p:txBody>
      </p:sp>
      <p:sp>
        <p:nvSpPr>
          <p:cNvPr id="168" name="Google Shape;168;p1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Particularidades de cada país</a:t>
            </a:r>
            <a:endParaRPr/>
          </a:p>
          <a:p>
            <a:pPr marL="0" lvl="0" indent="0" algn="l" rtl="0">
              <a:spcBef>
                <a:spcPts val="640"/>
              </a:spcBef>
              <a:spcAft>
                <a:spcPts val="0"/>
              </a:spcAft>
              <a:buClr>
                <a:srgbClr val="888888"/>
              </a:buClr>
              <a:buSzPts val="3200"/>
              <a:buNone/>
            </a:pPr>
            <a:r>
              <a:rPr lang="en-GB">
                <a:solidFill>
                  <a:srgbClr val="888888"/>
                </a:solidFill>
              </a:rPr>
              <a:t>• Acce</a:t>
            </a:r>
            <a:r>
              <a:rPr lang="en-GB"/>
              <a:t>so y representación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E</a:t>
            </a:r>
            <a:r>
              <a:rPr lang="en-GB"/>
              <a:t>mpatía y representación </a:t>
            </a:r>
            <a:endParaRPr/>
          </a:p>
        </p:txBody>
      </p:sp>
      <p:sp>
        <p:nvSpPr>
          <p:cNvPr id="175" name="Google Shape;175;p12"/>
          <p:cNvSpPr txBox="1">
            <a:spLocks noGrp="1"/>
          </p:cNvSpPr>
          <p:nvPr>
            <p:ph type="subTitle" idx="1"/>
          </p:nvPr>
        </p:nvSpPr>
        <p:spPr>
          <a:xfrm>
            <a:off x="1371600" y="2586375"/>
            <a:ext cx="7603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El rol de la empatía en la enseñanza</a:t>
            </a:r>
            <a:endParaRPr/>
          </a:p>
          <a:p>
            <a:pPr marL="0" lvl="0" indent="0" algn="l" rtl="0">
              <a:spcBef>
                <a:spcPts val="640"/>
              </a:spcBef>
              <a:spcAft>
                <a:spcPts val="0"/>
              </a:spcAft>
              <a:buClr>
                <a:srgbClr val="888888"/>
              </a:buClr>
              <a:buSzPts val="3200"/>
              <a:buNone/>
            </a:pPr>
            <a:r>
              <a:rPr lang="en-GB">
                <a:solidFill>
                  <a:srgbClr val="888888"/>
                </a:solidFill>
              </a:rPr>
              <a:t>• R</a:t>
            </a:r>
            <a:r>
              <a:rPr lang="en-GB"/>
              <a:t>epresentación en el currículum     </a:t>
            </a:r>
            <a:endParaRPr/>
          </a:p>
        </p:txBody>
      </p:sp>
      <p:pic>
        <p:nvPicPr>
          <p:cNvPr id="176" name="Google Shape;176;p12" title="idea.png"/>
          <p:cNvPicPr preferRelativeResize="0"/>
          <p:nvPr/>
        </p:nvPicPr>
        <p:blipFill>
          <a:blip r:embed="rId3">
            <a:alphaModFix/>
          </a:blip>
          <a:stretch>
            <a:fillRect/>
          </a:stretch>
        </p:blipFill>
        <p:spPr>
          <a:xfrm>
            <a:off x="6462875" y="3324300"/>
            <a:ext cx="2869175" cy="2639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Recursos para practicar la interseccionalidad</a:t>
            </a:r>
            <a:endParaRPr/>
          </a:p>
        </p:txBody>
      </p:sp>
      <p:sp>
        <p:nvSpPr>
          <p:cNvPr id="183" name="Google Shape;183;p1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Instrumentos de autoevaluación</a:t>
            </a:r>
            <a:endParaRPr/>
          </a:p>
          <a:p>
            <a:pPr marL="0" lvl="0" indent="0" algn="l" rtl="0">
              <a:spcBef>
                <a:spcPts val="640"/>
              </a:spcBef>
              <a:spcAft>
                <a:spcPts val="0"/>
              </a:spcAft>
              <a:buClr>
                <a:srgbClr val="888888"/>
              </a:buClr>
              <a:buSzPts val="3200"/>
              <a:buNone/>
            </a:pPr>
            <a:r>
              <a:rPr lang="en-GB">
                <a:solidFill>
                  <a:srgbClr val="888888"/>
                </a:solidFill>
              </a:rPr>
              <a:t>• </a:t>
            </a:r>
            <a:r>
              <a:rPr lang="en-GB"/>
              <a:t>Adecuar el currículo y la práctica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t>3. Creación de entornos de aprendizaje inclusivos</a:t>
            </a:r>
            <a:endParaRPr/>
          </a:p>
        </p:txBody>
      </p:sp>
      <p:pic>
        <p:nvPicPr>
          <p:cNvPr id="190" name="Google Shape;190;p14" title="pathwayjpg.jpg"/>
          <p:cNvPicPr preferRelativeResize="0"/>
          <p:nvPr/>
        </p:nvPicPr>
        <p:blipFill>
          <a:blip r:embed="rId3">
            <a:alphaModFix/>
          </a:blip>
          <a:stretch>
            <a:fillRect/>
          </a:stretch>
        </p:blipFill>
        <p:spPr>
          <a:xfrm>
            <a:off x="1253950" y="2449575"/>
            <a:ext cx="6904099" cy="3392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Defin</a:t>
            </a:r>
            <a:r>
              <a:rPr lang="en-GB"/>
              <a:t>iendo la inclusión</a:t>
            </a:r>
            <a:endParaRPr/>
          </a:p>
        </p:txBody>
      </p:sp>
      <p:sp>
        <p:nvSpPr>
          <p:cNvPr id="197" name="Google Shape;197;p15"/>
          <p:cNvSpPr txBox="1">
            <a:spLocks noGrp="1"/>
          </p:cNvSpPr>
          <p:nvPr>
            <p:ph type="subTitle" idx="1"/>
          </p:nvPr>
        </p:nvSpPr>
        <p:spPr>
          <a:xfrm>
            <a:off x="1371599" y="2743200"/>
            <a:ext cx="6882063"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t>• Inclusión vs Integración vs Asimilación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Estrategias de enseñanza inclusivas</a:t>
            </a:r>
            <a:endParaRPr/>
          </a:p>
        </p:txBody>
      </p:sp>
      <p:sp>
        <p:nvSpPr>
          <p:cNvPr id="204" name="Google Shape;204;p16"/>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La enseñanza reflexiva</a:t>
            </a:r>
            <a:endParaRPr/>
          </a:p>
          <a:p>
            <a:pPr marL="0" lvl="0" indent="0" algn="l" rtl="0">
              <a:spcBef>
                <a:spcPts val="640"/>
              </a:spcBef>
              <a:spcAft>
                <a:spcPts val="0"/>
              </a:spcAft>
              <a:buClr>
                <a:srgbClr val="888888"/>
              </a:buClr>
              <a:buSzPts val="3200"/>
              <a:buNone/>
            </a:pPr>
            <a:r>
              <a:rPr lang="en-GB">
                <a:solidFill>
                  <a:srgbClr val="888888"/>
                </a:solidFill>
              </a:rPr>
              <a:t>• </a:t>
            </a:r>
            <a:r>
              <a:rPr lang="en-GB"/>
              <a:t>Materiales accesibles </a:t>
            </a:r>
            <a:endParaRPr/>
          </a:p>
        </p:txBody>
      </p:sp>
      <p:pic>
        <p:nvPicPr>
          <p:cNvPr id="205" name="Google Shape;205;p16" title="wrong.png"/>
          <p:cNvPicPr preferRelativeResize="0"/>
          <p:nvPr/>
        </p:nvPicPr>
        <p:blipFill>
          <a:blip r:embed="rId3">
            <a:alphaModFix/>
          </a:blip>
          <a:stretch>
            <a:fillRect/>
          </a:stretch>
        </p:blipFill>
        <p:spPr>
          <a:xfrm>
            <a:off x="5844750" y="2826975"/>
            <a:ext cx="2918850" cy="2918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Espacios seguros</a:t>
            </a:r>
            <a:endParaRPr/>
          </a:p>
        </p:txBody>
      </p:sp>
      <p:sp>
        <p:nvSpPr>
          <p:cNvPr id="212" name="Google Shape;212;p17"/>
          <p:cNvSpPr txBox="1">
            <a:spLocks noGrp="1"/>
          </p:cNvSpPr>
          <p:nvPr>
            <p:ph type="subTitle" idx="1"/>
          </p:nvPr>
        </p:nvSpPr>
        <p:spPr>
          <a:xfrm>
            <a:off x="1371600" y="2743200"/>
            <a:ext cx="67602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¿Qué hace que un lugar sea seguro?</a:t>
            </a:r>
            <a:endParaRPr/>
          </a:p>
          <a:p>
            <a:pPr marL="0" lvl="0" indent="0" algn="l" rtl="0">
              <a:spcBef>
                <a:spcPts val="640"/>
              </a:spcBef>
              <a:spcAft>
                <a:spcPts val="0"/>
              </a:spcAft>
              <a:buClr>
                <a:srgbClr val="888888"/>
              </a:buClr>
              <a:buSzPts val="3200"/>
              <a:buNone/>
            </a:pPr>
            <a:r>
              <a:rPr lang="en-GB">
                <a:solidFill>
                  <a:srgbClr val="888888"/>
                </a:solidFill>
              </a:rPr>
              <a:t>• E</a:t>
            </a:r>
            <a:r>
              <a:rPr lang="en-GB"/>
              <a:t>jemplos desde la experiencia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Evaluación de necesidades</a:t>
            </a:r>
            <a:endParaRPr/>
          </a:p>
        </p:txBody>
      </p:sp>
      <p:sp>
        <p:nvSpPr>
          <p:cNvPr id="219" name="Google Shape;219;p18"/>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Encuestas y observaciones</a:t>
            </a:r>
            <a:endParaRPr/>
          </a:p>
          <a:p>
            <a:pPr marL="0" lvl="0" indent="0" algn="l" rtl="0">
              <a:spcBef>
                <a:spcPts val="640"/>
              </a:spcBef>
              <a:spcAft>
                <a:spcPts val="0"/>
              </a:spcAft>
              <a:buClr>
                <a:srgbClr val="888888"/>
              </a:buClr>
              <a:buSzPts val="3200"/>
              <a:buNone/>
            </a:pPr>
            <a:r>
              <a:rPr lang="en-GB">
                <a:solidFill>
                  <a:srgbClr val="888888"/>
                </a:solidFill>
              </a:rPr>
              <a:t>• </a:t>
            </a:r>
            <a:r>
              <a:rPr lang="en-GB"/>
              <a:t>Obtener</a:t>
            </a:r>
            <a:r>
              <a:rPr lang="en-GB">
                <a:solidFill>
                  <a:srgbClr val="888888"/>
                </a:solidFill>
              </a:rPr>
              <a:t> </a:t>
            </a:r>
            <a:r>
              <a:rPr lang="en-GB" i="1">
                <a:solidFill>
                  <a:srgbClr val="888888"/>
                </a:solidFill>
              </a:rPr>
              <a:t>feedback</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Apoderamiento y acompañamiento aliado</a:t>
            </a:r>
            <a:endParaRPr/>
          </a:p>
        </p:txBody>
      </p:sp>
      <p:sp>
        <p:nvSpPr>
          <p:cNvPr id="226" name="Google Shape;226;p19"/>
          <p:cNvSpPr txBox="1">
            <a:spLocks noGrp="1"/>
          </p:cNvSpPr>
          <p:nvPr>
            <p:ph type="subTitle" idx="1"/>
          </p:nvPr>
        </p:nvSpPr>
        <p:spPr>
          <a:xfrm>
            <a:off x="1371600" y="25527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Apoyando a todos los estudiantes</a:t>
            </a:r>
            <a:endParaRPr/>
          </a:p>
          <a:p>
            <a:pPr marL="0" lvl="0" indent="0" algn="l" rtl="0">
              <a:spcBef>
                <a:spcPts val="640"/>
              </a:spcBef>
              <a:spcAft>
                <a:spcPts val="0"/>
              </a:spcAft>
              <a:buClr>
                <a:srgbClr val="888888"/>
              </a:buClr>
              <a:buSzPts val="3200"/>
              <a:buNone/>
            </a:pPr>
            <a:r>
              <a:rPr lang="en-GB">
                <a:solidFill>
                  <a:srgbClr val="888888"/>
                </a:solidFill>
              </a:rPr>
              <a:t>• </a:t>
            </a:r>
            <a:r>
              <a:rPr lang="en-GB"/>
              <a:t>Convertirse en aliado </a:t>
            </a:r>
            <a:endParaRPr/>
          </a:p>
        </p:txBody>
      </p:sp>
      <p:pic>
        <p:nvPicPr>
          <p:cNvPr id="227" name="Google Shape;227;p19" title="correct.png"/>
          <p:cNvPicPr preferRelativeResize="0"/>
          <p:nvPr/>
        </p:nvPicPr>
        <p:blipFill>
          <a:blip r:embed="rId3">
            <a:alphaModFix/>
          </a:blip>
          <a:stretch>
            <a:fillRect/>
          </a:stretch>
        </p:blipFill>
        <p:spPr>
          <a:xfrm>
            <a:off x="5914725" y="2966575"/>
            <a:ext cx="2982975" cy="2744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685800" y="839508"/>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GB" b="1"/>
              <a:t>1. Comprender las identidades LGBTQIA+ en el ámbito educativo</a:t>
            </a:r>
            <a:endParaRPr/>
          </a:p>
        </p:txBody>
      </p:sp>
      <p:pic>
        <p:nvPicPr>
          <p:cNvPr id="100" name="Google Shape;100;p2" title="modul_1.png"/>
          <p:cNvPicPr preferRelativeResize="0"/>
          <p:nvPr/>
        </p:nvPicPr>
        <p:blipFill>
          <a:blip r:embed="rId3">
            <a:alphaModFix/>
          </a:blip>
          <a:stretch>
            <a:fillRect/>
          </a:stretch>
        </p:blipFill>
        <p:spPr>
          <a:xfrm>
            <a:off x="1457100" y="2408150"/>
            <a:ext cx="6613300" cy="3372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t>4. Gestión del aula y resolución de conflictos </a:t>
            </a:r>
            <a:endParaRPr/>
          </a:p>
        </p:txBody>
      </p:sp>
      <p:pic>
        <p:nvPicPr>
          <p:cNvPr id="234" name="Google Shape;234;p20" title="modul_4_2.png"/>
          <p:cNvPicPr preferRelativeResize="0"/>
          <p:nvPr/>
        </p:nvPicPr>
        <p:blipFill>
          <a:blip r:embed="rId3">
            <a:alphaModFix/>
          </a:blip>
          <a:stretch>
            <a:fillRect/>
          </a:stretch>
        </p:blipFill>
        <p:spPr>
          <a:xfrm>
            <a:off x="152400" y="2739195"/>
            <a:ext cx="8839200" cy="22628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Técnicas de prevención de conflictos</a:t>
            </a:r>
            <a:endParaRPr/>
          </a:p>
        </p:txBody>
      </p:sp>
      <p:sp>
        <p:nvSpPr>
          <p:cNvPr id="241" name="Google Shape;241;p2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Desarrollar una cultura de acogida</a:t>
            </a:r>
            <a:endParaRPr/>
          </a:p>
          <a:p>
            <a:pPr marL="0" lvl="0" indent="0" algn="l" rtl="0">
              <a:spcBef>
                <a:spcPts val="640"/>
              </a:spcBef>
              <a:spcAft>
                <a:spcPts val="0"/>
              </a:spcAft>
              <a:buClr>
                <a:srgbClr val="888888"/>
              </a:buClr>
              <a:buSzPts val="3200"/>
              <a:buNone/>
            </a:pPr>
            <a:r>
              <a:rPr lang="en-GB">
                <a:solidFill>
                  <a:srgbClr val="888888"/>
                </a:solidFill>
              </a:rPr>
              <a:t>• </a:t>
            </a:r>
            <a:r>
              <a:rPr lang="en-GB"/>
              <a:t>Currículum inclusivo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Cómo abordar la discriminación</a:t>
            </a:r>
            <a:endParaRPr/>
          </a:p>
        </p:txBody>
      </p:sp>
      <p:sp>
        <p:nvSpPr>
          <p:cNvPr id="248" name="Google Shape;248;p22"/>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Actuar rápido ante los incidentes</a:t>
            </a:r>
            <a:endParaRPr/>
          </a:p>
          <a:p>
            <a:pPr marL="0" lvl="0" indent="0" algn="l" rtl="0">
              <a:spcBef>
                <a:spcPts val="640"/>
              </a:spcBef>
              <a:spcAft>
                <a:spcPts val="0"/>
              </a:spcAft>
              <a:buClr>
                <a:srgbClr val="888888"/>
              </a:buClr>
              <a:buSzPts val="3200"/>
              <a:buNone/>
            </a:pPr>
            <a:r>
              <a:rPr lang="en-GB">
                <a:solidFill>
                  <a:srgbClr val="888888"/>
                </a:solidFill>
              </a:rPr>
              <a:t>• </a:t>
            </a:r>
            <a:r>
              <a:rPr lang="en-GB"/>
              <a:t>Respuestas institucionales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Apoyando a las víctimas</a:t>
            </a:r>
            <a:endParaRPr/>
          </a:p>
        </p:txBody>
      </p:sp>
      <p:sp>
        <p:nvSpPr>
          <p:cNvPr id="255" name="Google Shape;255;p23"/>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Apoyo emocional</a:t>
            </a:r>
            <a:endParaRPr/>
          </a:p>
          <a:p>
            <a:pPr marL="0" lvl="0" indent="0" algn="l" rtl="0">
              <a:spcBef>
                <a:spcPts val="640"/>
              </a:spcBef>
              <a:spcAft>
                <a:spcPts val="0"/>
              </a:spcAft>
              <a:buClr>
                <a:srgbClr val="888888"/>
              </a:buClr>
              <a:buSzPts val="3200"/>
              <a:buNone/>
            </a:pPr>
            <a:r>
              <a:rPr lang="en-GB">
                <a:solidFill>
                  <a:srgbClr val="888888"/>
                </a:solidFill>
              </a:rPr>
              <a:t>• </a:t>
            </a:r>
            <a:r>
              <a:rPr lang="en-GB"/>
              <a:t>Procesos de recuperación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Lidiar con los agresores</a:t>
            </a:r>
            <a:endParaRPr/>
          </a:p>
        </p:txBody>
      </p:sp>
      <p:sp>
        <p:nvSpPr>
          <p:cNvPr id="262" name="Google Shape;262;p24"/>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Respuestas pedagógicas</a:t>
            </a:r>
            <a:endParaRPr/>
          </a:p>
          <a:p>
            <a:pPr marL="0" lvl="0" indent="0" algn="l" rtl="0">
              <a:spcBef>
                <a:spcPts val="640"/>
              </a:spcBef>
              <a:spcAft>
                <a:spcPts val="0"/>
              </a:spcAft>
              <a:buClr>
                <a:srgbClr val="888888"/>
              </a:buClr>
              <a:buSzPts val="3200"/>
              <a:buNone/>
            </a:pPr>
            <a:r>
              <a:rPr lang="en-GB">
                <a:solidFill>
                  <a:srgbClr val="888888"/>
                </a:solidFill>
              </a:rPr>
              <a:t>• </a:t>
            </a:r>
            <a:r>
              <a:rPr lang="en-GB"/>
              <a:t>Prácticas restaurativas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Normativa y apoyo institucional</a:t>
            </a:r>
            <a:endParaRPr/>
          </a:p>
        </p:txBody>
      </p:sp>
      <p:sp>
        <p:nvSpPr>
          <p:cNvPr id="269" name="Google Shape;269;p25"/>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Marcos normativos</a:t>
            </a:r>
            <a:endParaRPr/>
          </a:p>
          <a:p>
            <a:pPr marL="0" lvl="0" indent="0" algn="l" rtl="0">
              <a:spcBef>
                <a:spcPts val="640"/>
              </a:spcBef>
              <a:spcAft>
                <a:spcPts val="0"/>
              </a:spcAft>
              <a:buClr>
                <a:srgbClr val="888888"/>
              </a:buClr>
              <a:buSzPts val="3200"/>
              <a:buNone/>
            </a:pPr>
            <a:r>
              <a:rPr lang="en-GB">
                <a:solidFill>
                  <a:srgbClr val="888888"/>
                </a:solidFill>
              </a:rPr>
              <a:t>• </a:t>
            </a:r>
            <a:r>
              <a:rPr lang="en-GB"/>
              <a:t>El papel del liderazgo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t>5. Kit de herramientas para Embajadores de la Diversidad</a:t>
            </a:r>
            <a:endParaRPr/>
          </a:p>
        </p:txBody>
      </p:sp>
      <p:pic>
        <p:nvPicPr>
          <p:cNvPr id="276" name="Google Shape;276;p26" title="extra_materials.png"/>
          <p:cNvPicPr preferRelativeResize="0"/>
          <p:nvPr/>
        </p:nvPicPr>
        <p:blipFill>
          <a:blip r:embed="rId3">
            <a:alphaModFix/>
          </a:blip>
          <a:stretch>
            <a:fillRect/>
          </a:stretch>
        </p:blipFill>
        <p:spPr>
          <a:xfrm>
            <a:off x="2696575" y="2534275"/>
            <a:ext cx="3750850" cy="3450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Descripción general del kit de herramientas</a:t>
            </a:r>
            <a:endParaRPr/>
          </a:p>
        </p:txBody>
      </p:sp>
      <p:sp>
        <p:nvSpPr>
          <p:cNvPr id="283" name="Google Shape;283;p27"/>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t>• Kit de comunicación</a:t>
            </a:r>
            <a:endParaRPr/>
          </a:p>
          <a:p>
            <a:pPr marL="0" lvl="0" indent="0" algn="l" rtl="0">
              <a:spcBef>
                <a:spcPts val="640"/>
              </a:spcBef>
              <a:spcAft>
                <a:spcPts val="0"/>
              </a:spcAft>
              <a:buClr>
                <a:srgbClr val="888888"/>
              </a:buClr>
              <a:buSzPts val="3200"/>
              <a:buNone/>
            </a:pPr>
            <a:r>
              <a:rPr lang="en-GB"/>
              <a:t>• Kit de formación </a:t>
            </a:r>
            <a:endParaRPr/>
          </a:p>
          <a:p>
            <a:pPr marL="0" lvl="0" indent="0" algn="l" rtl="0">
              <a:spcBef>
                <a:spcPts val="640"/>
              </a:spcBef>
              <a:spcAft>
                <a:spcPts val="0"/>
              </a:spcAft>
              <a:buClr>
                <a:srgbClr val="888888"/>
              </a:buClr>
              <a:buSzPts val="3200"/>
              <a:buNone/>
            </a:pPr>
            <a:r>
              <a:rPr lang="en-GB"/>
              <a:t>• Kit de estrategia organizacional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Herramientas de comunicación</a:t>
            </a:r>
            <a:endParaRPr/>
          </a:p>
        </p:txBody>
      </p:sp>
      <p:sp>
        <p:nvSpPr>
          <p:cNvPr id="290" name="Google Shape;290;p28"/>
          <p:cNvSpPr txBox="1">
            <a:spLocks noGrp="1"/>
          </p:cNvSpPr>
          <p:nvPr>
            <p:ph type="subTitle" idx="1"/>
          </p:nvPr>
        </p:nvSpPr>
        <p:spPr>
          <a:xfrm>
            <a:off x="983725" y="2231524"/>
            <a:ext cx="6400800" cy="2657400"/>
          </a:xfrm>
          <a:prstGeom prst="rect">
            <a:avLst/>
          </a:prstGeom>
          <a:noFill/>
          <a:ln>
            <a:noFill/>
          </a:ln>
        </p:spPr>
        <p:txBody>
          <a:bodyPr spcFirstLastPara="1" wrap="square" lIns="91425" tIns="45700" rIns="91425" bIns="45700" anchor="t" anchorCtr="0">
            <a:noAutofit/>
          </a:bodyPr>
          <a:lstStyle/>
          <a:p>
            <a:pPr marL="457200" lvl="0" indent="-441642" algn="l" rtl="0">
              <a:lnSpc>
                <a:spcPct val="100000"/>
              </a:lnSpc>
              <a:spcBef>
                <a:spcPts val="0"/>
              </a:spcBef>
              <a:spcAft>
                <a:spcPts val="0"/>
              </a:spcAft>
              <a:buClr>
                <a:srgbClr val="888888"/>
              </a:buClr>
              <a:buSzPts val="2700"/>
              <a:buFont typeface="Arial"/>
              <a:buChar char="•"/>
            </a:pPr>
            <a:r>
              <a:rPr lang="en-GB" sz="2700"/>
              <a:t>Guía de comunicación</a:t>
            </a:r>
            <a:endParaRPr sz="2700"/>
          </a:p>
          <a:p>
            <a:pPr marL="457200" lvl="0" indent="-441642" algn="l" rtl="0">
              <a:lnSpc>
                <a:spcPct val="100000"/>
              </a:lnSpc>
              <a:spcBef>
                <a:spcPts val="589"/>
              </a:spcBef>
              <a:spcAft>
                <a:spcPts val="0"/>
              </a:spcAft>
              <a:buClr>
                <a:srgbClr val="888888"/>
              </a:buClr>
              <a:buSzPts val="2700"/>
              <a:buFont typeface="Arial"/>
              <a:buChar char="•"/>
            </a:pPr>
            <a:r>
              <a:rPr lang="en-GB" sz="2700"/>
              <a:t>Diseño gráfico común</a:t>
            </a:r>
            <a:endParaRPr sz="2700"/>
          </a:p>
          <a:p>
            <a:pPr marL="457200" lvl="0" indent="-441642" algn="l" rtl="0">
              <a:lnSpc>
                <a:spcPct val="100000"/>
              </a:lnSpc>
              <a:spcBef>
                <a:spcPts val="589"/>
              </a:spcBef>
              <a:spcAft>
                <a:spcPts val="0"/>
              </a:spcAft>
              <a:buClr>
                <a:srgbClr val="888888"/>
              </a:buClr>
              <a:buSzPts val="2700"/>
              <a:buFont typeface="Arial"/>
              <a:buChar char="•"/>
            </a:pPr>
            <a:r>
              <a:rPr lang="en-GB" sz="2700"/>
              <a:t>Póster editable</a:t>
            </a:r>
            <a:endParaRPr sz="2700"/>
          </a:p>
          <a:p>
            <a:pPr marL="457200" lvl="0" indent="-441642" algn="l" rtl="0">
              <a:lnSpc>
                <a:spcPct val="100000"/>
              </a:lnSpc>
              <a:spcBef>
                <a:spcPts val="589"/>
              </a:spcBef>
              <a:spcAft>
                <a:spcPts val="0"/>
              </a:spcAft>
              <a:buClr>
                <a:srgbClr val="888888"/>
              </a:buClr>
              <a:buSzPts val="2700"/>
              <a:buFont typeface="Arial"/>
              <a:buChar char="•"/>
            </a:pPr>
            <a:r>
              <a:rPr lang="en-GB" sz="2700"/>
              <a:t>Puntos de debate </a:t>
            </a:r>
            <a:endParaRPr sz="2700"/>
          </a:p>
          <a:p>
            <a:pPr marL="457200" lvl="0" indent="-441642" algn="l" rtl="0">
              <a:lnSpc>
                <a:spcPct val="100000"/>
              </a:lnSpc>
              <a:spcBef>
                <a:spcPts val="589"/>
              </a:spcBef>
              <a:spcAft>
                <a:spcPts val="0"/>
              </a:spcAft>
              <a:buClr>
                <a:srgbClr val="888888"/>
              </a:buClr>
              <a:buSzPts val="2700"/>
              <a:buFont typeface="Arial"/>
              <a:buChar char="•"/>
            </a:pPr>
            <a:r>
              <a:rPr lang="en-GB" sz="2700"/>
              <a:t>Video para publicar en las redes </a:t>
            </a:r>
            <a:endParaRPr sz="2700"/>
          </a:p>
          <a:p>
            <a:pPr marL="457200" lvl="0" indent="-441642" algn="l" rtl="0">
              <a:lnSpc>
                <a:spcPct val="100000"/>
              </a:lnSpc>
              <a:spcBef>
                <a:spcPts val="589"/>
              </a:spcBef>
              <a:spcAft>
                <a:spcPts val="0"/>
              </a:spcAft>
              <a:buClr>
                <a:srgbClr val="888888"/>
              </a:buClr>
              <a:buSzPts val="2700"/>
              <a:buFont typeface="Arial"/>
              <a:buChar char="•"/>
            </a:pPr>
            <a:r>
              <a:rPr lang="en-GB" sz="2700"/>
              <a:t>Ejemplo de comunicado de prensa</a:t>
            </a:r>
            <a:endParaRPr sz="2700"/>
          </a:p>
          <a:p>
            <a:pPr marL="0" lvl="0" indent="0" algn="l" rtl="0">
              <a:spcBef>
                <a:spcPts val="496"/>
              </a:spcBef>
              <a:spcAft>
                <a:spcPts val="0"/>
              </a:spcAft>
              <a:buClr>
                <a:srgbClr val="888888"/>
              </a:buClr>
              <a:buSzPts val="3200"/>
              <a:buNone/>
            </a:pPr>
            <a:endParaRPr>
              <a:solidFill>
                <a:srgbClr val="FF0000"/>
              </a:solidFill>
            </a:endParaRPr>
          </a:p>
        </p:txBody>
      </p:sp>
      <p:pic>
        <p:nvPicPr>
          <p:cNvPr id="291" name="Google Shape;291;p28" title="learner 2_sparkle_transparent.png"/>
          <p:cNvPicPr preferRelativeResize="0"/>
          <p:nvPr/>
        </p:nvPicPr>
        <p:blipFill>
          <a:blip r:embed="rId3">
            <a:alphaModFix/>
          </a:blip>
          <a:stretch>
            <a:fillRect/>
          </a:stretch>
        </p:blipFill>
        <p:spPr>
          <a:xfrm rot="-1077863">
            <a:off x="5710571" y="1925067"/>
            <a:ext cx="3080908" cy="30808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Herramientas para formación</a:t>
            </a:r>
            <a:endParaRPr/>
          </a:p>
        </p:txBody>
      </p:sp>
      <p:sp>
        <p:nvSpPr>
          <p:cNvPr id="298" name="Google Shape;298;p29"/>
          <p:cNvSpPr txBox="1">
            <a:spLocks noGrp="1"/>
          </p:cNvSpPr>
          <p:nvPr>
            <p:ph type="subTitle" idx="1"/>
          </p:nvPr>
        </p:nvSpPr>
        <p:spPr>
          <a:xfrm>
            <a:off x="1113692" y="2414953"/>
            <a:ext cx="6400800" cy="3141785"/>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l" rtl="0">
              <a:spcBef>
                <a:spcPts val="0"/>
              </a:spcBef>
              <a:spcAft>
                <a:spcPts val="0"/>
              </a:spcAft>
              <a:buClr>
                <a:srgbClr val="888888"/>
              </a:buClr>
              <a:buSzPct val="100000"/>
              <a:buFont typeface="Arial"/>
              <a:buChar char="•"/>
            </a:pPr>
            <a:r>
              <a:rPr lang="en-GB" sz="2900"/>
              <a:t>Invitación a la formación </a:t>
            </a:r>
            <a:endParaRPr/>
          </a:p>
          <a:p>
            <a:pPr marL="457200" lvl="0" indent="-457200" algn="l" rtl="0">
              <a:spcBef>
                <a:spcPts val="493"/>
              </a:spcBef>
              <a:spcAft>
                <a:spcPts val="0"/>
              </a:spcAft>
              <a:buClr>
                <a:srgbClr val="888888"/>
              </a:buClr>
              <a:buSzPct val="100000"/>
              <a:buFont typeface="Arial"/>
              <a:buChar char="•"/>
            </a:pPr>
            <a:r>
              <a:rPr lang="en-GB" sz="2900"/>
              <a:t>Formulario de inscripción </a:t>
            </a:r>
            <a:endParaRPr/>
          </a:p>
          <a:p>
            <a:pPr marL="457200" lvl="0" indent="-457200" algn="l" rtl="0">
              <a:spcBef>
                <a:spcPts val="493"/>
              </a:spcBef>
              <a:spcAft>
                <a:spcPts val="0"/>
              </a:spcAft>
              <a:buClr>
                <a:srgbClr val="888888"/>
              </a:buClr>
              <a:buSzPct val="100000"/>
              <a:buFont typeface="Arial"/>
              <a:buChar char="•"/>
            </a:pPr>
            <a:r>
              <a:rPr lang="en-GB" sz="2900"/>
              <a:t>Ejemplo de programa de taller</a:t>
            </a:r>
            <a:endParaRPr/>
          </a:p>
          <a:p>
            <a:pPr marL="457200" lvl="0" indent="-457200" algn="l" rtl="0">
              <a:spcBef>
                <a:spcPts val="493"/>
              </a:spcBef>
              <a:spcAft>
                <a:spcPts val="0"/>
              </a:spcAft>
              <a:buClr>
                <a:srgbClr val="888888"/>
              </a:buClr>
              <a:buSzPct val="100000"/>
              <a:buFont typeface="Arial"/>
              <a:buChar char="•"/>
            </a:pPr>
            <a:r>
              <a:rPr lang="en-GB" sz="2900"/>
              <a:t>Programa de taller de muestra</a:t>
            </a:r>
            <a:endParaRPr/>
          </a:p>
          <a:p>
            <a:pPr marL="457200" lvl="0" indent="-457200" algn="l" rtl="0">
              <a:spcBef>
                <a:spcPts val="493"/>
              </a:spcBef>
              <a:spcAft>
                <a:spcPts val="0"/>
              </a:spcAft>
              <a:buClr>
                <a:srgbClr val="888888"/>
              </a:buClr>
              <a:buSzPct val="100000"/>
              <a:buFont typeface="Arial"/>
              <a:buChar char="•"/>
            </a:pPr>
            <a:r>
              <a:rPr lang="en-GB" sz="2900"/>
              <a:t>PPTs para la impartición de talleres / Herramienta de formación</a:t>
            </a:r>
            <a:endParaRPr/>
          </a:p>
          <a:p>
            <a:pPr marL="457200" lvl="0" indent="-457200" algn="l" rtl="0">
              <a:spcBef>
                <a:spcPts val="493"/>
              </a:spcBef>
              <a:spcAft>
                <a:spcPts val="0"/>
              </a:spcAft>
              <a:buClr>
                <a:srgbClr val="888888"/>
              </a:buClr>
              <a:buSzPct val="100000"/>
              <a:buFont typeface="Arial"/>
              <a:buChar char="•"/>
            </a:pPr>
            <a:r>
              <a:rPr lang="en-GB" sz="2900"/>
              <a:t>Cuestionario de evaluación / autoevaluación </a:t>
            </a:r>
            <a:endParaRPr/>
          </a:p>
          <a:p>
            <a:pPr marL="457200" lvl="0" indent="-457200" algn="l" rtl="0">
              <a:spcBef>
                <a:spcPts val="493"/>
              </a:spcBef>
              <a:spcAft>
                <a:spcPts val="0"/>
              </a:spcAft>
              <a:buClr>
                <a:srgbClr val="888888"/>
              </a:buClr>
              <a:buSzPct val="100000"/>
              <a:buFont typeface="Arial"/>
              <a:buChar char="•"/>
            </a:pPr>
            <a:r>
              <a:rPr lang="en-GB" sz="2900"/>
              <a:t>Certificado de finalización de taller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Conceptos clave</a:t>
            </a:r>
            <a:endParaRPr/>
          </a:p>
        </p:txBody>
      </p:sp>
      <p:sp>
        <p:nvSpPr>
          <p:cNvPr id="107" name="Google Shape;107;p3"/>
          <p:cNvSpPr txBox="1">
            <a:spLocks noGrp="1"/>
          </p:cNvSpPr>
          <p:nvPr>
            <p:ph type="subTitle" idx="1"/>
          </p:nvPr>
        </p:nvSpPr>
        <p:spPr>
          <a:xfrm>
            <a:off x="1371600" y="2743200"/>
            <a:ext cx="6903600" cy="1752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rgbClr val="888888"/>
              </a:buClr>
              <a:buSzPct val="100000"/>
              <a:buNone/>
            </a:pPr>
            <a:r>
              <a:rPr lang="en-GB"/>
              <a:t>• ¿Qué significa LGBTQIA+?</a:t>
            </a:r>
            <a:endParaRPr/>
          </a:p>
          <a:p>
            <a:pPr marL="0" lvl="0" indent="0" algn="l" rtl="0">
              <a:spcBef>
                <a:spcPts val="592"/>
              </a:spcBef>
              <a:spcAft>
                <a:spcPts val="0"/>
              </a:spcAft>
              <a:buClr>
                <a:srgbClr val="888888"/>
              </a:buClr>
              <a:buSzPct val="100000"/>
              <a:buNone/>
            </a:pPr>
            <a:r>
              <a:rPr lang="en-GB"/>
              <a:t>• Género vs Sexo </a:t>
            </a:r>
            <a:endParaRPr/>
          </a:p>
          <a:p>
            <a:pPr marL="0" lvl="0" indent="0" algn="l" rtl="0">
              <a:spcBef>
                <a:spcPts val="592"/>
              </a:spcBef>
              <a:spcAft>
                <a:spcPts val="0"/>
              </a:spcAft>
              <a:buClr>
                <a:srgbClr val="888888"/>
              </a:buClr>
              <a:buSzPct val="100000"/>
              <a:buNone/>
            </a:pPr>
            <a:r>
              <a:rPr lang="en-GB"/>
              <a:t>• Orientación sexual &amp; Identidad de género</a:t>
            </a:r>
            <a:endParaRPr/>
          </a:p>
        </p:txBody>
      </p:sp>
      <p:pic>
        <p:nvPicPr>
          <p:cNvPr id="108" name="Google Shape;108;p3" title="description-1.png"/>
          <p:cNvPicPr preferRelativeResize="0"/>
          <p:nvPr/>
        </p:nvPicPr>
        <p:blipFill>
          <a:blip r:embed="rId3">
            <a:alphaModFix/>
          </a:blip>
          <a:stretch>
            <a:fillRect/>
          </a:stretch>
        </p:blipFill>
        <p:spPr>
          <a:xfrm rot="454766">
            <a:off x="-419642" y="4368525"/>
            <a:ext cx="2053935" cy="17869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Recursos de estrategia organizacional</a:t>
            </a:r>
            <a:endParaRPr/>
          </a:p>
        </p:txBody>
      </p:sp>
      <p:sp>
        <p:nvSpPr>
          <p:cNvPr id="305" name="Google Shape;305;p30"/>
          <p:cNvSpPr txBox="1">
            <a:spLocks noGrp="1"/>
          </p:cNvSpPr>
          <p:nvPr>
            <p:ph type="subTitle" idx="1"/>
          </p:nvPr>
        </p:nvSpPr>
        <p:spPr>
          <a:xfrm>
            <a:off x="1371600" y="2743200"/>
            <a:ext cx="7086600" cy="3173506"/>
          </a:xfrm>
          <a:prstGeom prst="rect">
            <a:avLst/>
          </a:prstGeom>
          <a:noFill/>
          <a:ln>
            <a:noFill/>
          </a:ln>
        </p:spPr>
        <p:txBody>
          <a:bodyPr spcFirstLastPara="1" wrap="square" lIns="91425" tIns="45700" rIns="91425" bIns="45700" anchor="t" anchorCtr="0">
            <a:normAutofit fontScale="92500" lnSpcReduction="20000"/>
          </a:bodyPr>
          <a:lstStyle/>
          <a:p>
            <a:pPr marL="457200" lvl="0" indent="-457231" algn="l" rtl="0">
              <a:spcBef>
                <a:spcPts val="0"/>
              </a:spcBef>
              <a:spcAft>
                <a:spcPts val="0"/>
              </a:spcAft>
              <a:buClr>
                <a:srgbClr val="888888"/>
              </a:buClr>
              <a:buSzPct val="100000"/>
              <a:buFont typeface="Arial"/>
              <a:buChar char="•"/>
            </a:pPr>
            <a:r>
              <a:rPr lang="en-GB" sz="2900"/>
              <a:t>Borradores de normativa</a:t>
            </a:r>
            <a:endParaRPr/>
          </a:p>
          <a:p>
            <a:pPr marL="457200" lvl="0" indent="-457231" algn="l" rtl="0">
              <a:spcBef>
                <a:spcPts val="536"/>
              </a:spcBef>
              <a:spcAft>
                <a:spcPts val="0"/>
              </a:spcAft>
              <a:buClr>
                <a:srgbClr val="888888"/>
              </a:buClr>
              <a:buSzPct val="100000"/>
              <a:buFont typeface="Arial"/>
              <a:buChar char="•"/>
            </a:pPr>
            <a:r>
              <a:rPr lang="en-GB" sz="2900"/>
              <a:t>Perfiles de personas clave involucradas en el cambio</a:t>
            </a:r>
            <a:endParaRPr/>
          </a:p>
          <a:p>
            <a:pPr marL="457200" lvl="0" indent="-457231" algn="l" rtl="0">
              <a:spcBef>
                <a:spcPts val="536"/>
              </a:spcBef>
              <a:spcAft>
                <a:spcPts val="0"/>
              </a:spcAft>
              <a:buClr>
                <a:srgbClr val="888888"/>
              </a:buClr>
              <a:buSzPct val="100000"/>
              <a:buFont typeface="Arial"/>
              <a:buChar char="•"/>
            </a:pPr>
            <a:r>
              <a:rPr lang="en-GB" sz="2900"/>
              <a:t>Plantillas personalizables para procesos internos</a:t>
            </a:r>
            <a:endParaRPr/>
          </a:p>
          <a:p>
            <a:pPr marL="457200" lvl="0" indent="-457231" algn="l" rtl="0">
              <a:spcBef>
                <a:spcPts val="536"/>
              </a:spcBef>
              <a:spcAft>
                <a:spcPts val="0"/>
              </a:spcAft>
              <a:buClr>
                <a:srgbClr val="888888"/>
              </a:buClr>
              <a:buSzPct val="100000"/>
              <a:buFont typeface="Arial"/>
              <a:buChar char="•"/>
            </a:pPr>
            <a:r>
              <a:rPr lang="en-GB" sz="2900"/>
              <a:t>Encuesta de expectativas sobre el cambio de normativa</a:t>
            </a:r>
            <a:endParaRPr/>
          </a:p>
          <a:p>
            <a:pPr marL="457200" lvl="0" indent="-457231" algn="l" rtl="0">
              <a:spcBef>
                <a:spcPts val="536"/>
              </a:spcBef>
              <a:spcAft>
                <a:spcPts val="0"/>
              </a:spcAft>
              <a:buClr>
                <a:srgbClr val="888888"/>
              </a:buClr>
              <a:buSzPct val="100000"/>
              <a:buFont typeface="Arial"/>
              <a:buChar char="•"/>
            </a:pPr>
            <a:r>
              <a:rPr lang="en-GB" sz="2900"/>
              <a:t>Documento modelo de política interna</a:t>
            </a:r>
            <a:endParaRPr sz="2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Implementar el kit de herramientas</a:t>
            </a:r>
            <a:endParaRPr/>
          </a:p>
        </p:txBody>
      </p:sp>
      <p:sp>
        <p:nvSpPr>
          <p:cNvPr id="312" name="Google Shape;312;p31"/>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Planes de actuación</a:t>
            </a:r>
            <a:endParaRPr/>
          </a:p>
          <a:p>
            <a:pPr marL="0" lvl="0" indent="0" algn="l" rtl="0">
              <a:spcBef>
                <a:spcPts val="640"/>
              </a:spcBef>
              <a:spcAft>
                <a:spcPts val="0"/>
              </a:spcAft>
              <a:buClr>
                <a:srgbClr val="888888"/>
              </a:buClr>
              <a:buSzPts val="3200"/>
              <a:buNone/>
            </a:pPr>
            <a:r>
              <a:rPr lang="en-GB">
                <a:solidFill>
                  <a:srgbClr val="888888"/>
                </a:solidFill>
              </a:rPr>
              <a:t>• </a:t>
            </a:r>
            <a:r>
              <a:rPr lang="en-GB"/>
              <a:t>Compromiso del personal</a:t>
            </a:r>
            <a:endParaRPr/>
          </a:p>
        </p:txBody>
      </p:sp>
      <p:pic>
        <p:nvPicPr>
          <p:cNvPr id="2" name="Google Shape;320;g34a4bed0606_1_0">
            <a:extLst>
              <a:ext uri="{FF2B5EF4-FFF2-40B4-BE49-F238E27FC236}">
                <a16:creationId xmlns:a16="http://schemas.microsoft.com/office/drawing/2014/main" id="{2D6424FD-89F4-2032-9B9D-981353A0D036}"/>
              </a:ext>
            </a:extLst>
          </p:cNvPr>
          <p:cNvPicPr preferRelativeResize="0"/>
          <p:nvPr/>
        </p:nvPicPr>
        <p:blipFill>
          <a:blip r:embed="rId3">
            <a:alphaModFix/>
          </a:blip>
          <a:stretch>
            <a:fillRect/>
          </a:stretch>
        </p:blipFill>
        <p:spPr>
          <a:xfrm>
            <a:off x="7687475" y="6195025"/>
            <a:ext cx="1219200" cy="42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El género como un espectro</a:t>
            </a:r>
            <a:endParaRPr/>
          </a:p>
        </p:txBody>
      </p:sp>
      <p:sp>
        <p:nvSpPr>
          <p:cNvPr id="115" name="Google Shape;115;p4"/>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Más allá del binarismo de género</a:t>
            </a:r>
            <a:endParaRPr/>
          </a:p>
          <a:p>
            <a:pPr marL="0" lvl="0" indent="0" algn="l" rtl="0">
              <a:spcBef>
                <a:spcPts val="640"/>
              </a:spcBef>
              <a:spcAft>
                <a:spcPts val="0"/>
              </a:spcAft>
              <a:buClr>
                <a:srgbClr val="888888"/>
              </a:buClr>
              <a:buSzPts val="3200"/>
              <a:buNone/>
            </a:pPr>
            <a:r>
              <a:rPr lang="en-GB">
                <a:solidFill>
                  <a:srgbClr val="888888"/>
                </a:solidFill>
              </a:rPr>
              <a:t>• </a:t>
            </a:r>
            <a:r>
              <a:rPr lang="en-GB"/>
              <a:t>No binario, género fluido, agénero</a:t>
            </a:r>
            <a:endParaRPr/>
          </a:p>
        </p:txBody>
      </p:sp>
      <p:pic>
        <p:nvPicPr>
          <p:cNvPr id="116" name="Google Shape;116;p4" title="description-3.png"/>
          <p:cNvPicPr preferRelativeResize="0"/>
          <p:nvPr/>
        </p:nvPicPr>
        <p:blipFill>
          <a:blip r:embed="rId3">
            <a:alphaModFix/>
          </a:blip>
          <a:stretch>
            <a:fillRect/>
          </a:stretch>
        </p:blipFill>
        <p:spPr>
          <a:xfrm rot="-948609">
            <a:off x="7472071" y="3558781"/>
            <a:ext cx="2452886" cy="21340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Lenguaje inclusivo</a:t>
            </a:r>
            <a:endParaRPr/>
          </a:p>
        </p:txBody>
      </p:sp>
      <p:sp>
        <p:nvSpPr>
          <p:cNvPr id="123" name="Google Shape;123;p5"/>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La importancia de los pronombres</a:t>
            </a:r>
            <a:endParaRPr/>
          </a:p>
          <a:p>
            <a:pPr marL="0" lvl="0" indent="0" algn="l" rtl="0">
              <a:spcBef>
                <a:spcPts val="640"/>
              </a:spcBef>
              <a:spcAft>
                <a:spcPts val="0"/>
              </a:spcAft>
              <a:buClr>
                <a:srgbClr val="888888"/>
              </a:buClr>
              <a:buSzPts val="3200"/>
              <a:buNone/>
            </a:pPr>
            <a:r>
              <a:rPr lang="en-GB">
                <a:solidFill>
                  <a:srgbClr val="888888"/>
                </a:solidFill>
              </a:rPr>
              <a:t>•</a:t>
            </a:r>
            <a:r>
              <a:rPr lang="en-GB"/>
              <a:t> Comunicación asertiva </a:t>
            </a:r>
            <a:endParaRPr/>
          </a:p>
        </p:txBody>
      </p:sp>
      <p:pic>
        <p:nvPicPr>
          <p:cNvPr id="124" name="Google Shape;124;p5" title="description-2.png"/>
          <p:cNvPicPr preferRelativeResize="0"/>
          <p:nvPr/>
        </p:nvPicPr>
        <p:blipFill>
          <a:blip r:embed="rId3">
            <a:alphaModFix/>
          </a:blip>
          <a:stretch>
            <a:fillRect/>
          </a:stretch>
        </p:blipFill>
        <p:spPr>
          <a:xfrm rot="-1152083">
            <a:off x="6534105" y="3761657"/>
            <a:ext cx="2536166" cy="22064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Formas de discriminación</a:t>
            </a:r>
            <a:endParaRPr/>
          </a:p>
        </p:txBody>
      </p:sp>
      <p:sp>
        <p:nvSpPr>
          <p:cNvPr id="131" name="Google Shape;131;p6"/>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Estereotipos y prejuicios</a:t>
            </a:r>
            <a:endParaRPr/>
          </a:p>
          <a:p>
            <a:pPr marL="0" lvl="0" indent="0" algn="l" rtl="0">
              <a:spcBef>
                <a:spcPts val="640"/>
              </a:spcBef>
              <a:spcAft>
                <a:spcPts val="0"/>
              </a:spcAft>
              <a:buClr>
                <a:srgbClr val="888888"/>
              </a:buClr>
              <a:buSzPts val="3200"/>
              <a:buNone/>
            </a:pPr>
            <a:r>
              <a:rPr lang="en-GB">
                <a:solidFill>
                  <a:srgbClr val="888888"/>
                </a:solidFill>
              </a:rPr>
              <a:t>• </a:t>
            </a:r>
            <a:r>
              <a:rPr lang="en-GB"/>
              <a:t>Discriminación estructural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Historia de los Derechos LGBTQIA+ en la UE</a:t>
            </a:r>
            <a:endParaRPr/>
          </a:p>
        </p:txBody>
      </p:sp>
      <p:sp>
        <p:nvSpPr>
          <p:cNvPr id="138" name="Google Shape;138;p7"/>
          <p:cNvSpPr txBox="1">
            <a:spLocks noGrp="1"/>
          </p:cNvSpPr>
          <p:nvPr>
            <p:ph type="subTitle" idx="1"/>
          </p:nvPr>
        </p:nvSpPr>
        <p:spPr>
          <a:xfrm>
            <a:off x="1371600" y="27432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solidFill>
                  <a:srgbClr val="888888"/>
                </a:solidFill>
              </a:rPr>
              <a:t>• </a:t>
            </a:r>
            <a:r>
              <a:rPr lang="en-GB"/>
              <a:t>Marcos legales fundamentales</a:t>
            </a:r>
            <a:endParaRPr/>
          </a:p>
          <a:p>
            <a:pPr marL="0" lvl="0" indent="0" algn="l" rtl="0">
              <a:spcBef>
                <a:spcPts val="640"/>
              </a:spcBef>
              <a:spcAft>
                <a:spcPts val="0"/>
              </a:spcAft>
              <a:buClr>
                <a:srgbClr val="888888"/>
              </a:buClr>
              <a:buSzPts val="3200"/>
              <a:buNone/>
            </a:pPr>
            <a:r>
              <a:rPr lang="en-GB">
                <a:solidFill>
                  <a:srgbClr val="888888"/>
                </a:solidFill>
              </a:rPr>
              <a:t>• Dif</a:t>
            </a:r>
            <a:r>
              <a:rPr lang="en-GB"/>
              <a:t>erencias entre los países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t>2. Interseccionalidad en educación</a:t>
            </a:r>
            <a:endParaRPr/>
          </a:p>
        </p:txBody>
      </p:sp>
      <p:pic>
        <p:nvPicPr>
          <p:cNvPr id="145" name="Google Shape;145;p8" title="modul_2.png"/>
          <p:cNvPicPr preferRelativeResize="0"/>
          <p:nvPr/>
        </p:nvPicPr>
        <p:blipFill>
          <a:blip r:embed="rId3">
            <a:alphaModFix/>
          </a:blip>
          <a:stretch>
            <a:fillRect/>
          </a:stretch>
        </p:blipFill>
        <p:spPr>
          <a:xfrm>
            <a:off x="1175026" y="2158750"/>
            <a:ext cx="6793945" cy="3464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ctrTitle"/>
          </p:nvPr>
        </p:nvSpPr>
        <p:spPr>
          <a:xfrm>
            <a:off x="685800" y="81089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¿Qué es la interseccionalidad?</a:t>
            </a:r>
            <a:endParaRPr/>
          </a:p>
        </p:txBody>
      </p:sp>
      <p:sp>
        <p:nvSpPr>
          <p:cNvPr id="152" name="Google Shape;152;p9"/>
          <p:cNvSpPr txBox="1">
            <a:spLocks noGrp="1"/>
          </p:cNvSpPr>
          <p:nvPr>
            <p:ph type="subTitle" idx="1"/>
          </p:nvPr>
        </p:nvSpPr>
        <p:spPr>
          <a:xfrm>
            <a:off x="1371600" y="2552700"/>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3200"/>
              <a:buNone/>
            </a:pPr>
            <a:r>
              <a:rPr lang="en-GB"/>
              <a:t>• Definición y origen </a:t>
            </a:r>
            <a:endParaRPr/>
          </a:p>
          <a:p>
            <a:pPr marL="0" lvl="0" indent="0" algn="l" rtl="0">
              <a:spcBef>
                <a:spcPts val="640"/>
              </a:spcBef>
              <a:spcAft>
                <a:spcPts val="0"/>
              </a:spcAft>
              <a:buClr>
                <a:srgbClr val="888888"/>
              </a:buClr>
              <a:buSzPts val="3200"/>
              <a:buNone/>
            </a:pPr>
            <a:r>
              <a:rPr lang="en-GB"/>
              <a:t>• La teoría de Kimberlé Crenshaw</a:t>
            </a:r>
            <a:endParaRPr/>
          </a:p>
        </p:txBody>
      </p:sp>
      <p:pic>
        <p:nvPicPr>
          <p:cNvPr id="153" name="Google Shape;153;p9" title="well.png"/>
          <p:cNvPicPr preferRelativeResize="0"/>
          <p:nvPr/>
        </p:nvPicPr>
        <p:blipFill>
          <a:blip r:embed="rId3">
            <a:alphaModFix/>
          </a:blip>
          <a:stretch>
            <a:fillRect/>
          </a:stretch>
        </p:blipFill>
        <p:spPr>
          <a:xfrm rot="-1063265">
            <a:off x="6627243" y="3239148"/>
            <a:ext cx="2599639" cy="23916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1921</Words>
  <Application>Microsoft Office PowerPoint</Application>
  <PresentationFormat>Bildschirmpräsentation (4:3)</PresentationFormat>
  <Paragraphs>163</Paragraphs>
  <Slides>31</Slides>
  <Notes>31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Cambria</vt:lpstr>
      <vt:lpstr>Office Theme</vt:lpstr>
      <vt:lpstr>Taller UNIQUE </vt:lpstr>
      <vt:lpstr>1. Comprender las identidades LGBTQIA+ en el ámbito educativo</vt:lpstr>
      <vt:lpstr>Conceptos clave</vt:lpstr>
      <vt:lpstr>El género como un espectro</vt:lpstr>
      <vt:lpstr>Lenguaje inclusivo</vt:lpstr>
      <vt:lpstr>Formas de discriminación</vt:lpstr>
      <vt:lpstr>Historia de los Derechos LGBTQIA+ en la UE</vt:lpstr>
      <vt:lpstr>2. Interseccionalidad en educación</vt:lpstr>
      <vt:lpstr>¿Qué es la interseccionalidad?</vt:lpstr>
      <vt:lpstr>Ejemplos en educación</vt:lpstr>
      <vt:lpstr>Retos sociales y legales </vt:lpstr>
      <vt:lpstr>Empatía y representación </vt:lpstr>
      <vt:lpstr>Recursos para practicar la interseccionalidad</vt:lpstr>
      <vt:lpstr>3. Creación de entornos de aprendizaje inclusivos</vt:lpstr>
      <vt:lpstr>Definiendo la inclusión</vt:lpstr>
      <vt:lpstr>Estrategias de enseñanza inclusivas</vt:lpstr>
      <vt:lpstr>Espacios seguros</vt:lpstr>
      <vt:lpstr>Evaluación de necesidades</vt:lpstr>
      <vt:lpstr>Apoderamiento y acompañamiento aliado</vt:lpstr>
      <vt:lpstr>4. Gestión del aula y resolución de conflictos </vt:lpstr>
      <vt:lpstr>Técnicas de prevención de conflictos</vt:lpstr>
      <vt:lpstr>Cómo abordar la discriminación</vt:lpstr>
      <vt:lpstr>Apoyando a las víctimas</vt:lpstr>
      <vt:lpstr>Lidiar con los agresores</vt:lpstr>
      <vt:lpstr>Normativa y apoyo institucional</vt:lpstr>
      <vt:lpstr>5. Kit de herramientas para Embajadores de la Diversidad</vt:lpstr>
      <vt:lpstr>Descripción general del kit de herramientas</vt:lpstr>
      <vt:lpstr>Herramientas de comunicación</vt:lpstr>
      <vt:lpstr>Herramientas para formación</vt:lpstr>
      <vt:lpstr>Recursos de estrategia organizacional</vt:lpstr>
      <vt:lpstr>Implementar el kit de herramientas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Detsch, Iris</cp:lastModifiedBy>
  <cp:revision>1</cp:revision>
  <dcterms:created xsi:type="dcterms:W3CDTF">2013-01-27T09:14:16Z</dcterms:created>
  <dcterms:modified xsi:type="dcterms:W3CDTF">2025-10-16T16:09:26Z</dcterms:modified>
</cp:coreProperties>
</file>