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7" roundtripDataSignature="AMtx7mgh0TaPrhFTZX+G6/3WFPjj2QHF+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 name="Google Shape;86;p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0" i="0" lang="en-GB" sz="1200" u="none" cap="none" strike="noStrike">
                <a:solidFill>
                  <a:schemeClr val="dk1"/>
                </a:solidFill>
                <a:latin typeface="Arial"/>
                <a:ea typeface="Arial"/>
                <a:cs typeface="Arial"/>
                <a:sym typeface="Arial"/>
              </a:rPr>
              <a:t>The facilitator should know well the training modules, the scheme of work and the Diversity Ambassador’s toolkit, before delivering this presentation.</a:t>
            </a:r>
            <a:endParaRPr sz="1200">
              <a:solidFill>
                <a:schemeClr val="dk1"/>
              </a:solidFill>
              <a:latin typeface="Arial"/>
              <a:ea typeface="Arial"/>
              <a:cs typeface="Arial"/>
              <a:sym typeface="Arial"/>
            </a:endParaRPr>
          </a:p>
        </p:txBody>
      </p:sp>
      <p:sp>
        <p:nvSpPr>
          <p:cNvPr id="87" name="Google Shape;87;p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6" name="Google Shape;156;p1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Using real-life examples, the module demonstrates how intersectionality impacts learners in educational settings. It describes scenarios in which individuals face compounded disadvantages due to multiple aspects of their identity, which can affect participation, achievement, and wellbeing.</a:t>
            </a:r>
            <a:endParaRPr sz="1800">
              <a:solidFill>
                <a:schemeClr val="dk1"/>
              </a:solidFill>
              <a:latin typeface="Cambria"/>
              <a:ea typeface="Cambria"/>
              <a:cs typeface="Cambria"/>
              <a:sym typeface="Cambria"/>
            </a:endParaRPr>
          </a:p>
        </p:txBody>
      </p:sp>
      <p:sp>
        <p:nvSpPr>
          <p:cNvPr id="157" name="Google Shape;157;p1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4" name="Google Shape;164;p1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module also examines the legal and social contexts across different European countries, showing how national policies and cultural norms influence learners’ lived experiences. It emphasizes the role of educators in addressing these disparities and advocating for inclusion.</a:t>
            </a:r>
            <a:endParaRPr sz="1800">
              <a:solidFill>
                <a:schemeClr val="dk1"/>
              </a:solidFill>
              <a:latin typeface="Cambria"/>
              <a:ea typeface="Cambria"/>
              <a:cs typeface="Cambria"/>
              <a:sym typeface="Cambria"/>
            </a:endParaRPr>
          </a:p>
        </p:txBody>
      </p:sp>
      <p:sp>
        <p:nvSpPr>
          <p:cNvPr id="165" name="Google Shape;165;p1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1" name="Google Shape;171;p1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Empathy and representation are highlighted as key tools in intersectional education. The module encourages educators to include diverse voices and perspectives in their teaching materials and to actively challenge stereotypes through representation and inclusive pedagogy.</a:t>
            </a:r>
            <a:endParaRPr sz="1800">
              <a:solidFill>
                <a:schemeClr val="dk1"/>
              </a:solidFill>
              <a:latin typeface="Cambria"/>
              <a:ea typeface="Cambria"/>
              <a:cs typeface="Cambria"/>
              <a:sym typeface="Cambria"/>
            </a:endParaRPr>
          </a:p>
        </p:txBody>
      </p:sp>
      <p:sp>
        <p:nvSpPr>
          <p:cNvPr id="172" name="Google Shape;172;p1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9" name="Google Shape;179;p1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practical tools are introduced to help educators implement intersectional practices in their work. These include self-assessment tools, revised teaching strategies, and the integration of learner voices into curriculum design. This empowers educators to create more inclusive and equitable environments.</a:t>
            </a:r>
            <a:endParaRPr sz="1800">
              <a:solidFill>
                <a:schemeClr val="dk1"/>
              </a:solidFill>
              <a:latin typeface="Cambria"/>
              <a:ea typeface="Cambria"/>
              <a:cs typeface="Cambria"/>
              <a:sym typeface="Cambria"/>
            </a:endParaRPr>
          </a:p>
        </p:txBody>
      </p:sp>
      <p:sp>
        <p:nvSpPr>
          <p:cNvPr id="180" name="Google Shape;180;p1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6" name="Google Shape;186;p1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87" name="Google Shape;187;p1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3" name="Google Shape;193;p1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explores the meaning of inclusion and how it differs from integration and assimilation. Inclusion is presented as a proactive approach where the learning environment is adapted to meet diverse learner needs rather than expecting learners to conform to existing norms.</a:t>
            </a:r>
            <a:endParaRPr sz="1800">
              <a:solidFill>
                <a:schemeClr val="dk1"/>
              </a:solidFill>
              <a:latin typeface="Cambria"/>
              <a:ea typeface="Cambria"/>
              <a:cs typeface="Cambria"/>
              <a:sym typeface="Cambria"/>
            </a:endParaRPr>
          </a:p>
        </p:txBody>
      </p:sp>
      <p:sp>
        <p:nvSpPr>
          <p:cNvPr id="194" name="Google Shape;194;p1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1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It offers practical strategies for implementing inclusive teaching practices. These include diversifying teaching materials, creating flexible learning opportunities, and adapting assessment practices. The goal is to foster participation and equity for all learners.</a:t>
            </a:r>
            <a:endParaRPr sz="1800">
              <a:solidFill>
                <a:schemeClr val="dk1"/>
              </a:solidFill>
              <a:latin typeface="Cambria"/>
              <a:ea typeface="Cambria"/>
              <a:cs typeface="Cambria"/>
              <a:sym typeface="Cambria"/>
            </a:endParaRPr>
          </a:p>
        </p:txBody>
      </p:sp>
      <p:sp>
        <p:nvSpPr>
          <p:cNvPr id="201" name="Google Shape;201;p1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8" name="Google Shape;208;p1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Creating safer spaces is a central element of inclusion. The module discusses how classroom layout, communication, and community building contribute to a feeling of safety and belonging. These elements are vital for promoting openness and reducing discrimination.</a:t>
            </a:r>
            <a:endParaRPr sz="1800">
              <a:solidFill>
                <a:schemeClr val="dk1"/>
              </a:solidFill>
              <a:latin typeface="Cambria"/>
              <a:ea typeface="Cambria"/>
              <a:cs typeface="Cambria"/>
              <a:sym typeface="Cambria"/>
            </a:endParaRPr>
          </a:p>
        </p:txBody>
      </p:sp>
      <p:sp>
        <p:nvSpPr>
          <p:cNvPr id="209" name="Google Shape;209;p1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5" name="Google Shape;215;p1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Educators are encouraged to conduct inclusivity needs assessments within their classrooms. This includes using anonymous questionnaires and regular feedback loops to understand learners’ needs and improve classroom culture. Such assessments help educators adapt and refine their practices continuously.</a:t>
            </a:r>
            <a:endParaRPr sz="1800">
              <a:solidFill>
                <a:schemeClr val="dk1"/>
              </a:solidFill>
              <a:latin typeface="Cambria"/>
              <a:ea typeface="Cambria"/>
              <a:cs typeface="Cambria"/>
              <a:sym typeface="Cambria"/>
            </a:endParaRPr>
          </a:p>
        </p:txBody>
      </p:sp>
      <p:sp>
        <p:nvSpPr>
          <p:cNvPr id="216" name="Google Shape;216;p1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2" name="Google Shape;222;p1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the module introduces the concepts of empowerment and allyship. Educators are urged to not only support learners but to actively advocate for inclusive values within their institutions. This requires ongoing self-reflection and a commitment to challenging inequity and exclusion.</a:t>
            </a:r>
            <a:endParaRPr sz="1800">
              <a:solidFill>
                <a:schemeClr val="dk1"/>
              </a:solidFill>
              <a:latin typeface="Cambria"/>
              <a:ea typeface="Cambria"/>
              <a:cs typeface="Cambria"/>
              <a:sym typeface="Cambria"/>
            </a:endParaRPr>
          </a:p>
        </p:txBody>
      </p:sp>
      <p:sp>
        <p:nvSpPr>
          <p:cNvPr id="223" name="Google Shape;223;p1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97" name="Google Shape;97;p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p2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31" name="Google Shape;231;p2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2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7" name="Google Shape;237;p2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final module focuses on managing classroom dynamics and addressing conflict effectively. It starts by emphasizing the importance of proactive conflict prevention strategies, including promoting diversity, inclusive curricula, and a respectful classroom culture.</a:t>
            </a:r>
            <a:endParaRPr sz="1800">
              <a:solidFill>
                <a:schemeClr val="dk1"/>
              </a:solidFill>
              <a:latin typeface="Cambria"/>
              <a:ea typeface="Cambria"/>
              <a:cs typeface="Cambria"/>
              <a:sym typeface="Cambria"/>
            </a:endParaRPr>
          </a:p>
        </p:txBody>
      </p:sp>
      <p:sp>
        <p:nvSpPr>
          <p:cNvPr id="238" name="Google Shape;238;p2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p2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When conflicts do arise, educators must act swiftly and constructively. The module provides guidance on addressing discriminatory incidents and ensuring that both victims and perpetrators are supported through restorative approaches. Clear reporting mechanisms and institutional support are critical.</a:t>
            </a:r>
            <a:endParaRPr sz="1800">
              <a:solidFill>
                <a:schemeClr val="dk1"/>
              </a:solidFill>
              <a:latin typeface="Cambria"/>
              <a:ea typeface="Cambria"/>
              <a:cs typeface="Cambria"/>
              <a:sym typeface="Cambria"/>
            </a:endParaRPr>
          </a:p>
        </p:txBody>
      </p:sp>
      <p:sp>
        <p:nvSpPr>
          <p:cNvPr id="245" name="Google Shape;245;p2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1" name="Google Shape;251;p2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Supporting victims involves offering emotional and psychological support, reinforcing community values, and ensuring long-term safety. Educators are encouraged to create follow-up systems to prevent retraumatization and foster healing.</a:t>
            </a:r>
            <a:endParaRPr sz="1800">
              <a:solidFill>
                <a:schemeClr val="dk1"/>
              </a:solidFill>
              <a:latin typeface="Cambria"/>
              <a:ea typeface="Cambria"/>
              <a:cs typeface="Cambria"/>
              <a:sym typeface="Cambria"/>
            </a:endParaRPr>
          </a:p>
        </p:txBody>
      </p:sp>
      <p:sp>
        <p:nvSpPr>
          <p:cNvPr id="252" name="Google Shape;252;p2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2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p2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Perpetrators should be engaged through educational and restorative processes rather than punishment alone. The module promotes restorative justice principles to help individuals understand the harm they caused and develop empathy.</a:t>
            </a:r>
            <a:endParaRPr sz="1800">
              <a:solidFill>
                <a:schemeClr val="dk1"/>
              </a:solidFill>
              <a:latin typeface="Cambria"/>
              <a:ea typeface="Cambria"/>
              <a:cs typeface="Cambria"/>
              <a:sym typeface="Cambria"/>
            </a:endParaRPr>
          </a:p>
        </p:txBody>
      </p:sp>
      <p:sp>
        <p:nvSpPr>
          <p:cNvPr id="259" name="Google Shape;259;p2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2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5" name="Google Shape;265;p2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Lastly, the role of institutional policy and leadership is discussed. Schools and training institutions are urged to embed inclusion in their policy frameworks and provide structural support to staff and learners. Sustainable change requires a whole-institution approach to inclusion.</a:t>
            </a:r>
            <a:endParaRPr sz="1800">
              <a:solidFill>
                <a:schemeClr val="dk1"/>
              </a:solidFill>
              <a:latin typeface="Cambria"/>
              <a:ea typeface="Cambria"/>
              <a:cs typeface="Cambria"/>
              <a:sym typeface="Cambria"/>
            </a:endParaRPr>
          </a:p>
        </p:txBody>
      </p:sp>
      <p:sp>
        <p:nvSpPr>
          <p:cNvPr id="266" name="Google Shape;266;p2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2" name="Google Shape;272;p2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73" name="Google Shape;273;p2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9" name="Google Shape;279;p2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Introduce each toolkit element and its intended impact:</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COMUNICATION KIT:</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individuals will be able to engage and motivate their institution, or at least other staff, in the goal of making the institution more inclusive for adult LGBTQIA+ learners</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people at management level will be able to implement lasting dissemination strategy</a:t>
            </a:r>
            <a:endParaRPr/>
          </a:p>
          <a:p>
            <a:pPr indent="-95250" lvl="0" marL="171450" marR="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TRAINING DELIVERY  KIT:</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staff members will be able to facilitate the Train the Trainer procedures inside a school / training institution</a:t>
            </a:r>
            <a:endParaRPr/>
          </a:p>
          <a:p>
            <a:pPr indent="-95250" lvl="0" marL="171450" marR="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ORGANISATION STRATEGY KIT:</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 people at management level will be able to implement lasting policies and support systems</a:t>
            </a:r>
            <a:endParaRPr sz="1200">
              <a:solidFill>
                <a:schemeClr val="dk1"/>
              </a:solidFill>
              <a:latin typeface="Arial"/>
              <a:ea typeface="Arial"/>
              <a:cs typeface="Arial"/>
              <a:sym typeface="Arial"/>
            </a:endParaRPr>
          </a:p>
        </p:txBody>
      </p:sp>
      <p:sp>
        <p:nvSpPr>
          <p:cNvPr id="280" name="Google Shape;280;p2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6" name="Google Shape;286;p2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Communication guide</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document to read first with step by step guide on how to approach the communication inside a school with reference to communication tools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Common graphic design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logos, sample pictures, font, colours...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Editable poster</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with a clear message of engagement of the school against LGBTQIA+phobia with space for the school to add own information, like reference person for reporting abuse</a:t>
            </a:r>
            <a:br>
              <a:rPr b="0" i="0" lang="en-GB" sz="1800" u="none" strike="noStrike">
                <a:solidFill>
                  <a:srgbClr val="000000"/>
                </a:solidFill>
                <a:latin typeface="Calibri"/>
                <a:ea typeface="Calibri"/>
                <a:cs typeface="Calibri"/>
                <a:sym typeface="Calibri"/>
              </a:rPr>
            </a:br>
            <a:endParaRPr b="1" i="0" sz="1800" u="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Talking points documents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collection of talking points for promoting structural advancements in favour of diversity</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rhetorical training (common misconceptions about diversity and how to react when they are brought up by “sceptics”)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Reference to national policies to know about national context and how it can be used as well</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Video for online post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PPT with information, including summary of legal foundations and benefits of diversity in learning spaces, which a school can edit to add own information, save as video and post online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Sample press release</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87" name="Google Shape;287;p2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4" name="Google Shape;294;p2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Invitation to training</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flyer to send out or to put on a wall</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Registration form</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including training needs and expectations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Sample workshop programme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one whole day training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Scheme of workshop delivery</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presenter’s guide for delivering the training with simplified content of the modules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PPTs for workshop delivery</a:t>
            </a:r>
            <a:endParaRPr/>
          </a:p>
          <a:p>
            <a:pPr indent="0" lvl="0" marL="0" marR="0" rtl="0" algn="l">
              <a:lnSpc>
                <a:spcPct val="100000"/>
              </a:lnSpc>
              <a:spcBef>
                <a:spcPts val="0"/>
              </a:spcBef>
              <a:spcAft>
                <a:spcPts val="0"/>
              </a:spcAft>
              <a:buSzPts val="1100"/>
              <a:buNone/>
            </a:pPr>
            <a:r>
              <a:rPr b="0" i="0" lang="en-GB" sz="1800" u="none" strike="noStrike">
                <a:solidFill>
                  <a:srgbClr val="000000"/>
                </a:solidFill>
                <a:latin typeface="Calibri"/>
                <a:ea typeface="Calibri"/>
                <a:cs typeface="Calibri"/>
                <a:sym typeface="Calibri"/>
              </a:rPr>
              <a:t> - this PPT document</a:t>
            </a:r>
            <a:endParaRPr b="0"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Evaluation / self-evaluation questionnaire </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improve training delivery in the future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Certificate of completion of workshop</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95" name="Google Shape;295;p2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3" name="Google Shape;103;p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introduces the key concepts and terminology related to LGBTQIA+ identities. It highlights the importance of distinguishing between sex (biological attributes) and gender (a social construct) and understanding the broad spectrum of gender identities such as non-binary, genderfluid, and agender. The aim is to establish foundational awareness and eliminate misconceptions.</a:t>
            </a:r>
            <a:endParaRPr sz="1800">
              <a:solidFill>
                <a:schemeClr val="dk1"/>
              </a:solidFill>
              <a:latin typeface="Cambria"/>
              <a:ea typeface="Cambria"/>
              <a:cs typeface="Cambria"/>
              <a:sym typeface="Cambria"/>
            </a:endParaRPr>
          </a:p>
        </p:txBody>
      </p:sp>
      <p:sp>
        <p:nvSpPr>
          <p:cNvPr id="104" name="Google Shape;104;p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3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1" name="Google Shape;301;p3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Journey towards inclusion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visual representation of the implementation steps with references to individual tools in the toolkits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Profiles of key persons involved in the change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document with characteristics of profiles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questionnaire for colleagues to determine which type of person they are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Customisable templates for internal processes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t>
            </a:r>
            <a:r>
              <a:rPr b="0" i="0" lang="en-GB" sz="1800" u="none" strike="noStrike">
                <a:solidFill>
                  <a:srgbClr val="FF9900"/>
                </a:solidFill>
                <a:latin typeface="Calibri"/>
                <a:ea typeface="Calibri"/>
                <a:cs typeface="Calibri"/>
                <a:sym typeface="Calibri"/>
              </a:rPr>
              <a:t>guiding documents to make internal training and administrative processes </a:t>
            </a:r>
            <a:r>
              <a:rPr b="0" i="0" lang="en-GB" sz="1800" u="none" strike="noStrike">
                <a:solidFill>
                  <a:srgbClr val="000000"/>
                </a:solidFill>
                <a:latin typeface="Calibri"/>
                <a:ea typeface="Calibri"/>
                <a:cs typeface="Calibri"/>
                <a:sym typeface="Calibri"/>
              </a:rPr>
              <a:t>more inclusive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Change of Policy: survey of expectations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involve teachers, students, management and parents in the shaping of the new policy</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Model Internal Policy document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generic principles to include in the document also shaped by the contributions from the survey</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302" name="Google Shape;302;p3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p3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Discuss how to build staff teams and drive sustainable transformation in your school or training context and provide practical examples to make it relatable.</a:t>
            </a:r>
            <a:endParaRPr/>
          </a:p>
        </p:txBody>
      </p:sp>
      <p:sp>
        <p:nvSpPr>
          <p:cNvPr id="309" name="Google Shape;309;p3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1" name="Google Shape;111;p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It further explores the idea of gender as a spectrum rather than a binary. This section emphasizes that gender identity is deeply personal and not always aligned with the sex assigned at birth. Educators are encouraged to recognize and respect the diversity of gender experiences in their learning environments.</a:t>
            </a:r>
            <a:endParaRPr sz="1800">
              <a:solidFill>
                <a:schemeClr val="dk1"/>
              </a:solidFill>
              <a:latin typeface="Cambria"/>
              <a:ea typeface="Cambria"/>
              <a:cs typeface="Cambria"/>
              <a:sym typeface="Cambria"/>
            </a:endParaRPr>
          </a:p>
        </p:txBody>
      </p:sp>
      <p:sp>
        <p:nvSpPr>
          <p:cNvPr id="112" name="Google Shape;112;p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9" name="Google Shape;119;p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Inclusive language is a critical aspect of building respectful spaces. The module discusses how the use of correct pronouns and inclusive terminology validates learners’ identities. It also addresses the harm caused by linguistic microaggressions and offers strategies for adopting affirming language in classrooms.</a:t>
            </a:r>
            <a:endParaRPr sz="1800">
              <a:solidFill>
                <a:schemeClr val="dk1"/>
              </a:solidFill>
              <a:latin typeface="Cambria"/>
              <a:ea typeface="Cambria"/>
              <a:cs typeface="Cambria"/>
              <a:sym typeface="Cambria"/>
            </a:endParaRPr>
          </a:p>
        </p:txBody>
      </p:sp>
      <p:sp>
        <p:nvSpPr>
          <p:cNvPr id="120" name="Google Shape;120;p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7" name="Google Shape;127;p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module addresses the forms of discrimination and stereotyping often faced by LGBTQIA+ individuals. It helps educators identify and challenge anti-LGBTQIA+ rhetoric and implicit biases within the educational context. This knowledge is essential for fostering safer and more inclusive learning spaces.</a:t>
            </a:r>
            <a:endParaRPr sz="1800">
              <a:solidFill>
                <a:schemeClr val="dk1"/>
              </a:solidFill>
              <a:latin typeface="Cambria"/>
              <a:ea typeface="Cambria"/>
              <a:cs typeface="Cambria"/>
              <a:sym typeface="Cambria"/>
            </a:endParaRPr>
          </a:p>
        </p:txBody>
      </p:sp>
      <p:sp>
        <p:nvSpPr>
          <p:cNvPr id="128" name="Google Shape;128;p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4" name="Google Shape;134;p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the module provides a historical overview of LGBTQIA+ rights in the EU. It outlines significant milestones in the journey toward equality and the varying levels of acceptance across different countries. Understanding this context allows educators to appreciate the legal and social framework within which they operate.</a:t>
            </a:r>
            <a:endParaRPr sz="1800">
              <a:solidFill>
                <a:schemeClr val="dk1"/>
              </a:solidFill>
              <a:latin typeface="Cambria"/>
              <a:ea typeface="Cambria"/>
              <a:cs typeface="Cambria"/>
              <a:sym typeface="Cambria"/>
            </a:endParaRPr>
          </a:p>
        </p:txBody>
      </p:sp>
      <p:sp>
        <p:nvSpPr>
          <p:cNvPr id="135" name="Google Shape;135;p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1" name="Google Shape;141;p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42" name="Google Shape;142;p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p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introduces the concept of intersectionality—how overlapping aspects of identity such as race, class, gender, and sexual orientation contribute to complex and interconnected experiences of discrimination. Educators are encouraged to consider the whole learner rather than isolated aspects of their identity.</a:t>
            </a:r>
            <a:endParaRPr sz="1800">
              <a:solidFill>
                <a:schemeClr val="dk1"/>
              </a:solidFill>
              <a:latin typeface="Cambria"/>
              <a:ea typeface="Cambria"/>
              <a:cs typeface="Cambria"/>
              <a:sym typeface="Cambria"/>
            </a:endParaRPr>
          </a:p>
        </p:txBody>
      </p:sp>
      <p:sp>
        <p:nvSpPr>
          <p:cNvPr id="149" name="Google Shape;149;p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 name="Google Shape;14;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descr="Eckgrafik" id="17" name="Google Shape;17;p33"/>
          <p:cNvPicPr preferRelativeResize="0"/>
          <p:nvPr/>
        </p:nvPicPr>
        <p:blipFill rotWithShape="1">
          <a:blip r:embed="rId2">
            <a:alphaModFix/>
          </a:blip>
          <a:srcRect b="0" l="0" r="0" t="0"/>
          <a:stretch/>
        </p:blipFill>
        <p:spPr>
          <a:xfrm>
            <a:off x="6863080" y="0"/>
            <a:ext cx="2280920" cy="2280920"/>
          </a:xfrm>
          <a:prstGeom prst="rect">
            <a:avLst/>
          </a:prstGeom>
          <a:noFill/>
          <a:ln>
            <a:noFill/>
          </a:ln>
        </p:spPr>
      </p:pic>
      <p:pic>
        <p:nvPicPr>
          <p:cNvPr descr="Fußzeilengrafik" id="18" name="Google Shape;18;p33"/>
          <p:cNvPicPr preferRelativeResize="0"/>
          <p:nvPr/>
        </p:nvPicPr>
        <p:blipFill rotWithShape="1">
          <a:blip r:embed="rId3">
            <a:alphaModFix/>
          </a:blip>
          <a:srcRect b="0" l="0" r="0" t="0"/>
          <a:stretch/>
        </p:blipFill>
        <p:spPr>
          <a:xfrm>
            <a:off x="0" y="6057900"/>
            <a:ext cx="9144000" cy="800100"/>
          </a:xfrm>
          <a:prstGeom prst="rect">
            <a:avLst/>
          </a:prstGeom>
          <a:noFill/>
          <a:ln>
            <a:noFill/>
          </a:ln>
        </p:spPr>
      </p:pic>
      <p:pic>
        <p:nvPicPr>
          <p:cNvPr id="19" name="Google Shape;19;p33"/>
          <p:cNvPicPr preferRelativeResize="0"/>
          <p:nvPr/>
        </p:nvPicPr>
        <p:blipFill rotWithShape="1">
          <a:blip r:embed="rId4">
            <a:alphaModFix/>
          </a:blip>
          <a:srcRect b="0" l="0" r="0" t="0"/>
          <a:stretch/>
        </p:blipFill>
        <p:spPr>
          <a:xfrm>
            <a:off x="4004024" y="6082751"/>
            <a:ext cx="1135952" cy="638724"/>
          </a:xfrm>
          <a:prstGeom prst="rect">
            <a:avLst/>
          </a:prstGeom>
          <a:noFill/>
          <a:ln>
            <a:noFill/>
          </a:ln>
        </p:spPr>
      </p:pic>
      <p:pic>
        <p:nvPicPr>
          <p:cNvPr descr="A blue text on a black background&#10;&#10;AI-generated content may be incorrect." id="20" name="Google Shape;20;p33"/>
          <p:cNvPicPr preferRelativeResize="0"/>
          <p:nvPr/>
        </p:nvPicPr>
        <p:blipFill rotWithShape="1">
          <a:blip r:embed="rId5">
            <a:alphaModFix/>
          </a:blip>
          <a:srcRect b="0" l="0" r="0" t="0"/>
          <a:stretch/>
        </p:blipFill>
        <p:spPr>
          <a:xfrm>
            <a:off x="81772" y="6251725"/>
            <a:ext cx="1965960" cy="4124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5" name="Google Shape;75;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3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3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3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3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4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1" name="Google Shape;61;p4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2" name="Google Shape;62;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4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1"/>
          <p:cNvSpPr/>
          <p:nvPr>
            <p:ph idx="2" type="pic"/>
          </p:nvPr>
        </p:nvSpPr>
        <p:spPr>
          <a:xfrm>
            <a:off x="1792288" y="612775"/>
            <a:ext cx="5486400" cy="4114800"/>
          </a:xfrm>
          <a:prstGeom prst="rect">
            <a:avLst/>
          </a:prstGeom>
          <a:noFill/>
          <a:ln>
            <a:noFill/>
          </a:ln>
        </p:spPr>
      </p:sp>
      <p:sp>
        <p:nvSpPr>
          <p:cNvPr id="68" name="Google Shape;68;p4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9" name="Google Shape;69;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ctrTitle"/>
          </p:nvPr>
        </p:nvSpPr>
        <p:spPr>
          <a:xfrm>
            <a:off x="685800" y="484187"/>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6000"/>
              <a:buFont typeface="Calibri"/>
              <a:buNone/>
            </a:pPr>
            <a:r>
              <a:rPr b="1" lang="en-GB" sz="6000"/>
              <a:t>Taller UNIQUE</a:t>
            </a:r>
            <a:endParaRPr b="1" sz="6000"/>
          </a:p>
        </p:txBody>
      </p:sp>
      <p:sp>
        <p:nvSpPr>
          <p:cNvPr id="90" name="Google Shape;90;p1"/>
          <p:cNvSpPr txBox="1"/>
          <p:nvPr>
            <p:ph idx="1" type="subTitle"/>
          </p:nvPr>
        </p:nvSpPr>
        <p:spPr>
          <a:xfrm>
            <a:off x="1485900" y="3054900"/>
            <a:ext cx="6536400" cy="17526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rgbClr val="888888"/>
              </a:buClr>
              <a:buSzPts val="3200"/>
              <a:buNone/>
            </a:pPr>
            <a:r>
              <a:rPr lang="en-GB"/>
              <a:t>1-Capacitació de dia complet sobre la inclusió LGBTQIA+ en institucions educatives de FP i adults</a:t>
            </a:r>
            <a:endParaRPr/>
          </a:p>
        </p:txBody>
      </p:sp>
      <p:pic>
        <p:nvPicPr>
          <p:cNvPr id="91" name="Google Shape;91;p1"/>
          <p:cNvPicPr preferRelativeResize="0"/>
          <p:nvPr/>
        </p:nvPicPr>
        <p:blipFill rotWithShape="1">
          <a:blip r:embed="rId3">
            <a:alphaModFix/>
          </a:blip>
          <a:srcRect b="0" l="0" r="0" t="0"/>
          <a:stretch/>
        </p:blipFill>
        <p:spPr>
          <a:xfrm>
            <a:off x="7886700" y="6173788"/>
            <a:ext cx="1143000" cy="400050"/>
          </a:xfrm>
          <a:prstGeom prst="rect">
            <a:avLst/>
          </a:prstGeom>
          <a:noFill/>
          <a:ln>
            <a:noFill/>
          </a:ln>
        </p:spPr>
      </p:pic>
      <p:sp>
        <p:nvSpPr>
          <p:cNvPr id="92" name="Google Shape;92;p1"/>
          <p:cNvSpPr txBox="1"/>
          <p:nvPr/>
        </p:nvSpPr>
        <p:spPr>
          <a:xfrm>
            <a:off x="0" y="5465902"/>
            <a:ext cx="9144000" cy="49240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Calibri"/>
                <a:ea typeface="Calibri"/>
                <a:cs typeface="Calibri"/>
                <a:sym typeface="Calibri"/>
              </a:rPr>
              <a:t>“UNIQUE” - Erasmus+ Projecte Nr.: 2023-1-DE02-KA220-000155982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GB" sz="800" u="none" cap="none" strike="noStrike">
                <a:solidFill>
                  <a:srgbClr val="000000"/>
                </a:solidFill>
                <a:latin typeface="Arial"/>
                <a:ea typeface="Arial"/>
                <a:cs typeface="Arial"/>
                <a:sym typeface="Arial"/>
              </a:rPr>
              <a:t>Finançat per la Unió Europea. No obstant això, els punts de vista i opinions expressats són únicament dels autors i no reflecteixen necessàriament els de la Unió Europea o l'Agència Executiva Europea d'Educació i Cultura (EACEA). Ni la Unió Europea ni l'EACEA poden ser considerats responsables d'ells.</a:t>
            </a:r>
            <a:endParaRPr b="0" i="0" sz="1100" u="none" cap="none" strike="noStrike">
              <a:solidFill>
                <a:srgbClr val="000000"/>
              </a:solidFill>
              <a:latin typeface="Arial"/>
              <a:ea typeface="Arial"/>
              <a:cs typeface="Arial"/>
              <a:sym typeface="Arial"/>
            </a:endParaRPr>
          </a:p>
        </p:txBody>
      </p:sp>
      <p:pic>
        <p:nvPicPr>
          <p:cNvPr id="93" name="Google Shape;93;p1" title="description-2.png"/>
          <p:cNvPicPr preferRelativeResize="0"/>
          <p:nvPr/>
        </p:nvPicPr>
        <p:blipFill>
          <a:blip r:embed="rId4">
            <a:alphaModFix/>
          </a:blip>
          <a:stretch>
            <a:fillRect/>
          </a:stretch>
        </p:blipFill>
        <p:spPr>
          <a:xfrm>
            <a:off x="3397600" y="1518225"/>
            <a:ext cx="2457001" cy="213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Exemples en educació</a:t>
            </a:r>
            <a:endParaRPr/>
          </a:p>
        </p:txBody>
      </p:sp>
      <p:sp>
        <p:nvSpPr>
          <p:cNvPr id="160" name="Google Shape;160;p10"/>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Raça, classe, gènere, sexualitat</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Escenaris de la vida real</a:t>
            </a:r>
            <a:endParaRPr/>
          </a:p>
        </p:txBody>
      </p:sp>
      <p:pic>
        <p:nvPicPr>
          <p:cNvPr id="161" name="Google Shape;161;p10" title="books.png"/>
          <p:cNvPicPr preferRelativeResize="0"/>
          <p:nvPr/>
        </p:nvPicPr>
        <p:blipFill>
          <a:blip r:embed="rId3">
            <a:alphaModFix/>
          </a:blip>
          <a:stretch>
            <a:fillRect/>
          </a:stretch>
        </p:blipFill>
        <p:spPr>
          <a:xfrm>
            <a:off x="5892498" y="3516275"/>
            <a:ext cx="2565701" cy="2360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Reptes socials i legals</a:t>
            </a:r>
            <a:endParaRPr/>
          </a:p>
        </p:txBody>
      </p:sp>
      <p:sp>
        <p:nvSpPr>
          <p:cNvPr id="168" name="Google Shape;168;p1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Particularitats de cada país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Accés i representació</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Empatia i representació</a:t>
            </a:r>
            <a:endParaRPr/>
          </a:p>
        </p:txBody>
      </p:sp>
      <p:sp>
        <p:nvSpPr>
          <p:cNvPr id="175" name="Google Shape;175;p12"/>
          <p:cNvSpPr txBox="1"/>
          <p:nvPr>
            <p:ph idx="1" type="subTitle"/>
          </p:nvPr>
        </p:nvSpPr>
        <p:spPr>
          <a:xfrm>
            <a:off x="1388100" y="2594650"/>
            <a:ext cx="7603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El rol de l'empatia en l'ensenyament</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Representació en el currículum</a:t>
            </a:r>
            <a:endParaRPr/>
          </a:p>
        </p:txBody>
      </p:sp>
      <p:pic>
        <p:nvPicPr>
          <p:cNvPr id="176" name="Google Shape;176;p12" title="idea.png"/>
          <p:cNvPicPr preferRelativeResize="0"/>
          <p:nvPr/>
        </p:nvPicPr>
        <p:blipFill>
          <a:blip r:embed="rId3">
            <a:alphaModFix/>
          </a:blip>
          <a:stretch>
            <a:fillRect/>
          </a:stretch>
        </p:blipFill>
        <p:spPr>
          <a:xfrm>
            <a:off x="6462875" y="3324300"/>
            <a:ext cx="2869175" cy="2639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Recursos per practicar la interseccionalitat</a:t>
            </a:r>
            <a:endParaRPr/>
          </a:p>
        </p:txBody>
      </p:sp>
      <p:sp>
        <p:nvSpPr>
          <p:cNvPr id="183" name="Google Shape;183;p1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Instruments d'autoavaluació</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Adequar el currículum i la pràctica</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3. Creació d'entorns d'aprenentatge inclusius</a:t>
            </a:r>
            <a:endParaRPr/>
          </a:p>
        </p:txBody>
      </p:sp>
      <p:pic>
        <p:nvPicPr>
          <p:cNvPr id="190" name="Google Shape;190;p14" title="pathwayjpg.jpg"/>
          <p:cNvPicPr preferRelativeResize="0"/>
          <p:nvPr/>
        </p:nvPicPr>
        <p:blipFill>
          <a:blip r:embed="rId3">
            <a:alphaModFix/>
          </a:blip>
          <a:stretch>
            <a:fillRect/>
          </a:stretch>
        </p:blipFill>
        <p:spPr>
          <a:xfrm>
            <a:off x="1253950" y="2449575"/>
            <a:ext cx="6904099" cy="3392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Definint la inclusió</a:t>
            </a:r>
            <a:endParaRPr/>
          </a:p>
        </p:txBody>
      </p:sp>
      <p:sp>
        <p:nvSpPr>
          <p:cNvPr id="197" name="Google Shape;197;p15"/>
          <p:cNvSpPr txBox="1"/>
          <p:nvPr>
            <p:ph idx="1" type="subTitle"/>
          </p:nvPr>
        </p:nvSpPr>
        <p:spPr>
          <a:xfrm>
            <a:off x="1371599" y="2743200"/>
            <a:ext cx="6882063"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Inclusió vs. Integració vs. Assimilació</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chemeClr val="dk1"/>
              </a:buClr>
              <a:buSzPts val="4400"/>
              <a:buFont typeface="Calibri"/>
              <a:buNone/>
            </a:pPr>
            <a:r>
              <a:rPr b="0" i="0" lang="en-GB" sz="4400" u="none" cap="none" strike="noStrike">
                <a:solidFill>
                  <a:schemeClr val="dk1"/>
                </a:solidFill>
                <a:latin typeface="Calibri"/>
                <a:ea typeface="Calibri"/>
                <a:cs typeface="Calibri"/>
                <a:sym typeface="Calibri"/>
              </a:rPr>
              <a:t>Estratègies d'ensenyament inclusives</a:t>
            </a:r>
            <a:endParaRPr b="0" i="0" sz="4400" u="none" cap="none" strike="noStrike">
              <a:solidFill>
                <a:schemeClr val="dk1"/>
              </a:solidFill>
              <a:latin typeface="Calibri"/>
              <a:ea typeface="Calibri"/>
              <a:cs typeface="Calibri"/>
              <a:sym typeface="Calibri"/>
            </a:endParaRPr>
          </a:p>
        </p:txBody>
      </p:sp>
      <p:sp>
        <p:nvSpPr>
          <p:cNvPr id="204" name="Google Shape;204;p1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L'ensenyament reflexiu</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Materials accessibles</a:t>
            </a:r>
            <a:endParaRPr/>
          </a:p>
        </p:txBody>
      </p:sp>
      <p:pic>
        <p:nvPicPr>
          <p:cNvPr id="205" name="Google Shape;205;p16" title="wrong.png"/>
          <p:cNvPicPr preferRelativeResize="0"/>
          <p:nvPr/>
        </p:nvPicPr>
        <p:blipFill>
          <a:blip r:embed="rId3">
            <a:alphaModFix/>
          </a:blip>
          <a:stretch>
            <a:fillRect/>
          </a:stretch>
        </p:blipFill>
        <p:spPr>
          <a:xfrm>
            <a:off x="5844750" y="2826975"/>
            <a:ext cx="2918850" cy="2918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Espais segurs</a:t>
            </a:r>
            <a:endParaRPr/>
          </a:p>
        </p:txBody>
      </p:sp>
      <p:sp>
        <p:nvSpPr>
          <p:cNvPr id="212" name="Google Shape;212;p17"/>
          <p:cNvSpPr txBox="1"/>
          <p:nvPr>
            <p:ph idx="1" type="subTitle"/>
          </p:nvPr>
        </p:nvSpPr>
        <p:spPr>
          <a:xfrm>
            <a:off x="1371600" y="2743200"/>
            <a:ext cx="67602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Què fa que un lloc sigui segur?</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Exemples des de l'experiència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Avaluació de necessitats</a:t>
            </a:r>
            <a:endParaRPr/>
          </a:p>
        </p:txBody>
      </p:sp>
      <p:sp>
        <p:nvSpPr>
          <p:cNvPr id="219" name="Google Shape;219;p18"/>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Enquestes i observacions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Obtenir </a:t>
            </a:r>
            <a:r>
              <a:rPr i="1" lang="en-GB">
                <a:solidFill>
                  <a:srgbClr val="888888"/>
                </a:solidFill>
              </a:rPr>
              <a:t>feedback</a:t>
            </a:r>
            <a:endParaRPr i="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Apoderament i acompanyament aliat</a:t>
            </a:r>
            <a:endParaRPr/>
          </a:p>
        </p:txBody>
      </p:sp>
      <p:sp>
        <p:nvSpPr>
          <p:cNvPr id="226" name="Google Shape;226;p19"/>
          <p:cNvSpPr txBox="1"/>
          <p:nvPr>
            <p:ph idx="1" type="subTitle"/>
          </p:nvPr>
        </p:nvSpPr>
        <p:spPr>
          <a:xfrm>
            <a:off x="1371600" y="25527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Donant suport a tots els estudiants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Convertir-se en aliat</a:t>
            </a:r>
            <a:endParaRPr/>
          </a:p>
        </p:txBody>
      </p:sp>
      <p:pic>
        <p:nvPicPr>
          <p:cNvPr id="227" name="Google Shape;227;p19" title="correct.png"/>
          <p:cNvPicPr preferRelativeResize="0"/>
          <p:nvPr/>
        </p:nvPicPr>
        <p:blipFill>
          <a:blip r:embed="rId3">
            <a:alphaModFix/>
          </a:blip>
          <a:stretch>
            <a:fillRect/>
          </a:stretch>
        </p:blipFill>
        <p:spPr>
          <a:xfrm>
            <a:off x="5914725" y="2966575"/>
            <a:ext cx="2982975" cy="27443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
          <p:cNvSpPr txBox="1"/>
          <p:nvPr>
            <p:ph type="ctrTitle"/>
          </p:nvPr>
        </p:nvSpPr>
        <p:spPr>
          <a:xfrm>
            <a:off x="685800" y="839508"/>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1. Comprendre les identitats LGBTQIA+ en l'àmbit educatiu</a:t>
            </a:r>
            <a:endParaRPr/>
          </a:p>
        </p:txBody>
      </p:sp>
      <p:pic>
        <p:nvPicPr>
          <p:cNvPr id="100" name="Google Shape;100;p2" title="modul_1.png"/>
          <p:cNvPicPr preferRelativeResize="0"/>
          <p:nvPr/>
        </p:nvPicPr>
        <p:blipFill>
          <a:blip r:embed="rId3">
            <a:alphaModFix/>
          </a:blip>
          <a:stretch>
            <a:fillRect/>
          </a:stretch>
        </p:blipFill>
        <p:spPr>
          <a:xfrm>
            <a:off x="1432325" y="2391650"/>
            <a:ext cx="6613300" cy="33727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4. Gestió de l'aula i resolució de conflictes</a:t>
            </a:r>
            <a:endParaRPr/>
          </a:p>
        </p:txBody>
      </p:sp>
      <p:pic>
        <p:nvPicPr>
          <p:cNvPr id="234" name="Google Shape;234;p20" title="modul_4_2.png"/>
          <p:cNvPicPr preferRelativeResize="0"/>
          <p:nvPr/>
        </p:nvPicPr>
        <p:blipFill>
          <a:blip r:embed="rId3">
            <a:alphaModFix/>
          </a:blip>
          <a:stretch>
            <a:fillRect/>
          </a:stretch>
        </p:blipFill>
        <p:spPr>
          <a:xfrm>
            <a:off x="152400" y="2747445"/>
            <a:ext cx="8839200" cy="226283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chemeClr val="dk1"/>
              </a:buClr>
              <a:buSzPts val="4400"/>
              <a:buFont typeface="Calibri"/>
              <a:buNone/>
            </a:pPr>
            <a:r>
              <a:rPr b="0" i="0" lang="en-GB" sz="4400" u="none" cap="none" strike="noStrike">
                <a:solidFill>
                  <a:schemeClr val="dk1"/>
                </a:solidFill>
                <a:latin typeface="Calibri"/>
                <a:ea typeface="Calibri"/>
                <a:cs typeface="Calibri"/>
                <a:sym typeface="Calibri"/>
              </a:rPr>
              <a:t>Tècniques de prevenció de conflictes</a:t>
            </a:r>
            <a:endParaRPr b="0" i="0" sz="4400" u="none" cap="none" strike="noStrike">
              <a:solidFill>
                <a:schemeClr val="dk1"/>
              </a:solidFill>
              <a:latin typeface="Calibri"/>
              <a:ea typeface="Calibri"/>
              <a:cs typeface="Calibri"/>
              <a:sym typeface="Calibri"/>
            </a:endParaRPr>
          </a:p>
        </p:txBody>
      </p:sp>
      <p:sp>
        <p:nvSpPr>
          <p:cNvPr id="241" name="Google Shape;241;p2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Desenvolupar una cultura d'acollida</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Currículum inclusiu</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Com abordar la discriminació</a:t>
            </a:r>
            <a:endParaRPr/>
          </a:p>
        </p:txBody>
      </p:sp>
      <p:sp>
        <p:nvSpPr>
          <p:cNvPr id="248" name="Google Shape;248;p22"/>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Actuar ràpid davant dels incidents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Respostes institucionals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chemeClr val="dk1"/>
              </a:buClr>
              <a:buSzPts val="4400"/>
              <a:buFont typeface="Calibri"/>
              <a:buNone/>
            </a:pPr>
            <a:r>
              <a:rPr b="0" i="0" lang="en-GB" sz="4400" u="none" cap="none" strike="noStrike">
                <a:solidFill>
                  <a:schemeClr val="dk1"/>
                </a:solidFill>
                <a:latin typeface="Calibri"/>
                <a:ea typeface="Calibri"/>
                <a:cs typeface="Calibri"/>
                <a:sym typeface="Calibri"/>
              </a:rPr>
              <a:t>Donant suport a les víctimes</a:t>
            </a:r>
            <a:endParaRPr b="0" i="0" sz="4400" u="none" cap="none" strike="noStrike">
              <a:solidFill>
                <a:schemeClr val="dk1"/>
              </a:solidFill>
              <a:latin typeface="Calibri"/>
              <a:ea typeface="Calibri"/>
              <a:cs typeface="Calibri"/>
              <a:sym typeface="Calibri"/>
            </a:endParaRPr>
          </a:p>
        </p:txBody>
      </p:sp>
      <p:sp>
        <p:nvSpPr>
          <p:cNvPr id="255" name="Google Shape;255;p2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Suport emocional</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Processos de recuperació</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chemeClr val="dk1"/>
              </a:buClr>
              <a:buSzPts val="4400"/>
              <a:buFont typeface="Calibri"/>
              <a:buNone/>
            </a:pPr>
            <a:r>
              <a:rPr b="0" i="0" lang="en-GB" sz="4400" u="none" cap="none" strike="noStrike">
                <a:solidFill>
                  <a:schemeClr val="dk1"/>
                </a:solidFill>
                <a:latin typeface="Calibri"/>
                <a:ea typeface="Calibri"/>
                <a:cs typeface="Calibri"/>
                <a:sym typeface="Calibri"/>
              </a:rPr>
              <a:t>Lidiar amb els agressors</a:t>
            </a:r>
            <a:endParaRPr b="0" i="0" sz="4400" u="none" cap="none" strike="noStrike">
              <a:solidFill>
                <a:schemeClr val="dk1"/>
              </a:solidFill>
              <a:latin typeface="Calibri"/>
              <a:ea typeface="Calibri"/>
              <a:cs typeface="Calibri"/>
              <a:sym typeface="Calibri"/>
            </a:endParaRPr>
          </a:p>
        </p:txBody>
      </p:sp>
      <p:sp>
        <p:nvSpPr>
          <p:cNvPr id="262" name="Google Shape;262;p2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Respostes pedagògiques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Pràctiques restauratives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Normativa i suport institucional</a:t>
            </a:r>
            <a:endParaRPr/>
          </a:p>
        </p:txBody>
      </p:sp>
      <p:sp>
        <p:nvSpPr>
          <p:cNvPr id="269" name="Google Shape;269;p2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Marcs normatius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El paper del lideratge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5. Kit d'eines per a Ambaixadors de la Diversitat</a:t>
            </a:r>
            <a:endParaRPr/>
          </a:p>
        </p:txBody>
      </p:sp>
      <p:pic>
        <p:nvPicPr>
          <p:cNvPr id="276" name="Google Shape;276;p26" title="extra_materials.png"/>
          <p:cNvPicPr preferRelativeResize="0"/>
          <p:nvPr/>
        </p:nvPicPr>
        <p:blipFill>
          <a:blip r:embed="rId3">
            <a:alphaModFix/>
          </a:blip>
          <a:stretch>
            <a:fillRect/>
          </a:stretch>
        </p:blipFill>
        <p:spPr>
          <a:xfrm>
            <a:off x="2696575" y="2534275"/>
            <a:ext cx="3750850" cy="3450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Descripció general del kit d'eines</a:t>
            </a:r>
            <a:endParaRPr/>
          </a:p>
        </p:txBody>
      </p:sp>
      <p:sp>
        <p:nvSpPr>
          <p:cNvPr id="283" name="Google Shape;283;p2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Kit de comunicació</a:t>
            </a:r>
            <a:endParaRPr/>
          </a:p>
          <a:p>
            <a:pPr indent="0" lvl="0" marL="0" rtl="0" algn="l">
              <a:lnSpc>
                <a:spcPct val="100000"/>
              </a:lnSpc>
              <a:spcBef>
                <a:spcPts val="640"/>
              </a:spcBef>
              <a:spcAft>
                <a:spcPts val="0"/>
              </a:spcAft>
              <a:buClr>
                <a:srgbClr val="888888"/>
              </a:buClr>
              <a:buSzPts val="3200"/>
              <a:buNone/>
            </a:pPr>
            <a:r>
              <a:rPr lang="en-GB"/>
              <a:t>• Kit de formació</a:t>
            </a:r>
            <a:endParaRPr/>
          </a:p>
          <a:p>
            <a:pPr indent="0" lvl="0" marL="0" rtl="0" algn="l">
              <a:lnSpc>
                <a:spcPct val="100000"/>
              </a:lnSpc>
              <a:spcBef>
                <a:spcPts val="640"/>
              </a:spcBef>
              <a:spcAft>
                <a:spcPts val="0"/>
              </a:spcAft>
              <a:buClr>
                <a:srgbClr val="888888"/>
              </a:buClr>
              <a:buSzPts val="3200"/>
              <a:buNone/>
            </a:pPr>
            <a:r>
              <a:rPr lang="en-GB"/>
              <a:t>• Kit d'estratègia organitzacional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Eines de comunicació</a:t>
            </a:r>
            <a:endParaRPr/>
          </a:p>
        </p:txBody>
      </p:sp>
      <p:sp>
        <p:nvSpPr>
          <p:cNvPr id="290" name="Google Shape;290;p28"/>
          <p:cNvSpPr txBox="1"/>
          <p:nvPr>
            <p:ph idx="1" type="subTitle"/>
          </p:nvPr>
        </p:nvSpPr>
        <p:spPr>
          <a:xfrm>
            <a:off x="1313825" y="2100299"/>
            <a:ext cx="6400800" cy="2657400"/>
          </a:xfrm>
          <a:prstGeom prst="rect">
            <a:avLst/>
          </a:prstGeom>
          <a:noFill/>
          <a:ln>
            <a:noFill/>
          </a:ln>
        </p:spPr>
        <p:txBody>
          <a:bodyPr anchorCtr="0" anchor="t" bIns="45700" lIns="91425" spcFirstLastPara="1" rIns="91425" wrap="square" tIns="45700">
            <a:noAutofit/>
          </a:bodyPr>
          <a:lstStyle/>
          <a:p>
            <a:pPr indent="-418147" lvl="0" marL="457200" rtl="0" algn="l">
              <a:lnSpc>
                <a:spcPct val="100000"/>
              </a:lnSpc>
              <a:spcBef>
                <a:spcPts val="0"/>
              </a:spcBef>
              <a:spcAft>
                <a:spcPts val="0"/>
              </a:spcAft>
              <a:buClr>
                <a:srgbClr val="888888"/>
              </a:buClr>
              <a:buSzPts val="2900"/>
              <a:buFont typeface="Arial"/>
              <a:buChar char="•"/>
            </a:pPr>
            <a:r>
              <a:rPr lang="en-GB" sz="2900"/>
              <a:t>Guia de comunicació</a:t>
            </a:r>
            <a:endParaRPr sz="2900"/>
          </a:p>
          <a:p>
            <a:pPr indent="-418147" lvl="0" marL="457200" rtl="0" algn="l">
              <a:lnSpc>
                <a:spcPct val="100000"/>
              </a:lnSpc>
              <a:spcBef>
                <a:spcPts val="589"/>
              </a:spcBef>
              <a:spcAft>
                <a:spcPts val="0"/>
              </a:spcAft>
              <a:buClr>
                <a:srgbClr val="888888"/>
              </a:buClr>
              <a:buSzPts val="2900"/>
              <a:buFont typeface="Arial"/>
              <a:buChar char="•"/>
            </a:pPr>
            <a:r>
              <a:rPr lang="en-GB" sz="2900"/>
              <a:t>Disseny gràfic comú</a:t>
            </a:r>
            <a:endParaRPr sz="2900"/>
          </a:p>
          <a:p>
            <a:pPr indent="-418147" lvl="0" marL="457200" rtl="0" algn="l">
              <a:lnSpc>
                <a:spcPct val="100000"/>
              </a:lnSpc>
              <a:spcBef>
                <a:spcPts val="589"/>
              </a:spcBef>
              <a:spcAft>
                <a:spcPts val="0"/>
              </a:spcAft>
              <a:buClr>
                <a:srgbClr val="888888"/>
              </a:buClr>
              <a:buSzPts val="2900"/>
              <a:buFont typeface="Arial"/>
              <a:buChar char="•"/>
            </a:pPr>
            <a:r>
              <a:rPr lang="en-GB" sz="2900"/>
              <a:t>Pòster editable</a:t>
            </a:r>
            <a:endParaRPr sz="2900"/>
          </a:p>
          <a:p>
            <a:pPr indent="-418147" lvl="0" marL="457200" rtl="0" algn="l">
              <a:lnSpc>
                <a:spcPct val="100000"/>
              </a:lnSpc>
              <a:spcBef>
                <a:spcPts val="589"/>
              </a:spcBef>
              <a:spcAft>
                <a:spcPts val="0"/>
              </a:spcAft>
              <a:buClr>
                <a:srgbClr val="888888"/>
              </a:buClr>
              <a:buSzPts val="2900"/>
              <a:buFont typeface="Arial"/>
              <a:buChar char="•"/>
            </a:pPr>
            <a:r>
              <a:rPr lang="en-GB" sz="2900"/>
              <a:t>Punts de debat</a:t>
            </a:r>
            <a:endParaRPr sz="2900"/>
          </a:p>
          <a:p>
            <a:pPr indent="-418147" lvl="0" marL="457200" rtl="0" algn="l">
              <a:lnSpc>
                <a:spcPct val="100000"/>
              </a:lnSpc>
              <a:spcBef>
                <a:spcPts val="589"/>
              </a:spcBef>
              <a:spcAft>
                <a:spcPts val="0"/>
              </a:spcAft>
              <a:buClr>
                <a:srgbClr val="888888"/>
              </a:buClr>
              <a:buSzPts val="2900"/>
              <a:buFont typeface="Arial"/>
              <a:buChar char="•"/>
            </a:pPr>
            <a:r>
              <a:rPr lang="en-GB" sz="2900"/>
              <a:t>Vídeo per publicar a les xarxes</a:t>
            </a:r>
            <a:endParaRPr sz="2900"/>
          </a:p>
          <a:p>
            <a:pPr indent="-418147" lvl="0" marL="457200" rtl="0" algn="l">
              <a:lnSpc>
                <a:spcPct val="100000"/>
              </a:lnSpc>
              <a:spcBef>
                <a:spcPts val="589"/>
              </a:spcBef>
              <a:spcAft>
                <a:spcPts val="0"/>
              </a:spcAft>
              <a:buClr>
                <a:srgbClr val="888888"/>
              </a:buClr>
              <a:buSzPts val="2900"/>
              <a:buFont typeface="Arial"/>
              <a:buChar char="•"/>
            </a:pPr>
            <a:r>
              <a:rPr lang="en-GB" sz="2900"/>
              <a:t>Exemple de comunicat de premsa</a:t>
            </a:r>
            <a:endParaRPr sz="2900"/>
          </a:p>
          <a:p>
            <a:pPr indent="0" lvl="0" marL="0" rtl="0" algn="l">
              <a:lnSpc>
                <a:spcPct val="100000"/>
              </a:lnSpc>
              <a:spcBef>
                <a:spcPts val="496"/>
              </a:spcBef>
              <a:spcAft>
                <a:spcPts val="0"/>
              </a:spcAft>
              <a:buClr>
                <a:srgbClr val="888888"/>
              </a:buClr>
              <a:buSzPts val="3200"/>
              <a:buNone/>
            </a:pPr>
            <a:r>
              <a:t/>
            </a:r>
            <a:endParaRPr>
              <a:solidFill>
                <a:srgbClr val="FF0000"/>
              </a:solidFill>
            </a:endParaRPr>
          </a:p>
        </p:txBody>
      </p:sp>
      <p:pic>
        <p:nvPicPr>
          <p:cNvPr id="291" name="Google Shape;291;p28" title="learner 2_sparkle_transparent.png"/>
          <p:cNvPicPr preferRelativeResize="0"/>
          <p:nvPr/>
        </p:nvPicPr>
        <p:blipFill>
          <a:blip r:embed="rId3">
            <a:alphaModFix/>
          </a:blip>
          <a:stretch>
            <a:fillRect/>
          </a:stretch>
        </p:blipFill>
        <p:spPr>
          <a:xfrm rot="-1077863">
            <a:off x="5842646" y="1839029"/>
            <a:ext cx="3080908" cy="308089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Eines per a la formació</a:t>
            </a:r>
            <a:endParaRPr/>
          </a:p>
        </p:txBody>
      </p:sp>
      <p:sp>
        <p:nvSpPr>
          <p:cNvPr id="298" name="Google Shape;298;p29"/>
          <p:cNvSpPr txBox="1"/>
          <p:nvPr>
            <p:ph idx="1" type="subTitle"/>
          </p:nvPr>
        </p:nvSpPr>
        <p:spPr>
          <a:xfrm>
            <a:off x="1113692" y="2414953"/>
            <a:ext cx="6400800" cy="3141785"/>
          </a:xfrm>
          <a:prstGeom prst="rect">
            <a:avLst/>
          </a:prstGeom>
          <a:noFill/>
          <a:ln>
            <a:noFill/>
          </a:ln>
        </p:spPr>
        <p:txBody>
          <a:bodyPr anchorCtr="0" anchor="t" bIns="45700" lIns="91425" spcFirstLastPara="1" rIns="91425" wrap="square" tIns="45700">
            <a:normAutofit fontScale="85000" lnSpcReduction="20000"/>
          </a:bodyPr>
          <a:lstStyle/>
          <a:p>
            <a:pPr indent="-457200" lvl="0" marL="457200" rtl="0" algn="l">
              <a:lnSpc>
                <a:spcPct val="100000"/>
              </a:lnSpc>
              <a:spcBef>
                <a:spcPts val="0"/>
              </a:spcBef>
              <a:spcAft>
                <a:spcPts val="0"/>
              </a:spcAft>
              <a:buClr>
                <a:srgbClr val="888888"/>
              </a:buClr>
              <a:buSzPct val="100000"/>
              <a:buFont typeface="Arial"/>
              <a:buChar char="•"/>
            </a:pPr>
            <a:r>
              <a:rPr lang="en-GB" sz="2900"/>
              <a:t>Invitació a la formació</a:t>
            </a:r>
            <a:endParaRPr/>
          </a:p>
          <a:p>
            <a:pPr indent="-457200" lvl="0" marL="457200" rtl="0" algn="l">
              <a:lnSpc>
                <a:spcPct val="100000"/>
              </a:lnSpc>
              <a:spcBef>
                <a:spcPts val="493"/>
              </a:spcBef>
              <a:spcAft>
                <a:spcPts val="0"/>
              </a:spcAft>
              <a:buClr>
                <a:srgbClr val="888888"/>
              </a:buClr>
              <a:buSzPct val="100000"/>
              <a:buFont typeface="Arial"/>
              <a:buChar char="•"/>
            </a:pPr>
            <a:r>
              <a:rPr lang="en-GB" sz="2900"/>
              <a:t>Formulari d'inscripció</a:t>
            </a:r>
            <a:endParaRPr/>
          </a:p>
          <a:p>
            <a:pPr indent="-457200" lvl="0" marL="457200" rtl="0" algn="l">
              <a:lnSpc>
                <a:spcPct val="100000"/>
              </a:lnSpc>
              <a:spcBef>
                <a:spcPts val="493"/>
              </a:spcBef>
              <a:spcAft>
                <a:spcPts val="0"/>
              </a:spcAft>
              <a:buClr>
                <a:srgbClr val="888888"/>
              </a:buClr>
              <a:buSzPct val="100000"/>
              <a:buFont typeface="Arial"/>
              <a:buChar char="•"/>
            </a:pPr>
            <a:r>
              <a:rPr lang="en-GB" sz="2900"/>
              <a:t>Exemple de programa de taller</a:t>
            </a:r>
            <a:endParaRPr/>
          </a:p>
          <a:p>
            <a:pPr indent="-457200" lvl="0" marL="457200" rtl="0" algn="l">
              <a:lnSpc>
                <a:spcPct val="100000"/>
              </a:lnSpc>
              <a:spcBef>
                <a:spcPts val="493"/>
              </a:spcBef>
              <a:spcAft>
                <a:spcPts val="0"/>
              </a:spcAft>
              <a:buClr>
                <a:srgbClr val="888888"/>
              </a:buClr>
              <a:buSzPct val="100000"/>
              <a:buFont typeface="Arial"/>
              <a:buChar char="•"/>
            </a:pPr>
            <a:r>
              <a:rPr lang="en-GB" sz="2900"/>
              <a:t>Programa de taller de mostra</a:t>
            </a:r>
            <a:endParaRPr/>
          </a:p>
          <a:p>
            <a:pPr indent="-457200" lvl="0" marL="457200" rtl="0" algn="l">
              <a:lnSpc>
                <a:spcPct val="100000"/>
              </a:lnSpc>
              <a:spcBef>
                <a:spcPts val="493"/>
              </a:spcBef>
              <a:spcAft>
                <a:spcPts val="0"/>
              </a:spcAft>
              <a:buClr>
                <a:srgbClr val="888888"/>
              </a:buClr>
              <a:buSzPct val="100000"/>
              <a:buFont typeface="Arial"/>
              <a:buChar char="•"/>
            </a:pPr>
            <a:r>
              <a:rPr lang="en-GB" sz="2900"/>
              <a:t>PPTs per a la impartició de tallers / Eina de formació</a:t>
            </a:r>
            <a:endParaRPr/>
          </a:p>
          <a:p>
            <a:pPr indent="-457200" lvl="0" marL="457200" rtl="0" algn="l">
              <a:lnSpc>
                <a:spcPct val="100000"/>
              </a:lnSpc>
              <a:spcBef>
                <a:spcPts val="493"/>
              </a:spcBef>
              <a:spcAft>
                <a:spcPts val="0"/>
              </a:spcAft>
              <a:buClr>
                <a:srgbClr val="888888"/>
              </a:buClr>
              <a:buSzPct val="100000"/>
              <a:buFont typeface="Arial"/>
              <a:buChar char="•"/>
            </a:pPr>
            <a:r>
              <a:rPr lang="en-GB" sz="2900"/>
              <a:t>Qüestionari d'avaluació / autoavaluació</a:t>
            </a:r>
            <a:endParaRPr/>
          </a:p>
          <a:p>
            <a:pPr indent="-457200" lvl="0" marL="457200" rtl="0" algn="l">
              <a:lnSpc>
                <a:spcPct val="100000"/>
              </a:lnSpc>
              <a:spcBef>
                <a:spcPts val="493"/>
              </a:spcBef>
              <a:spcAft>
                <a:spcPts val="0"/>
              </a:spcAft>
              <a:buClr>
                <a:srgbClr val="888888"/>
              </a:buClr>
              <a:buSzPct val="100000"/>
              <a:buFont typeface="Arial"/>
              <a:buChar char="•"/>
            </a:pPr>
            <a:r>
              <a:rPr lang="en-GB" sz="2900"/>
              <a:t>Certificat de finalització de taller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Conceptes clau</a:t>
            </a:r>
            <a:endParaRPr/>
          </a:p>
        </p:txBody>
      </p:sp>
      <p:sp>
        <p:nvSpPr>
          <p:cNvPr id="107" name="Google Shape;107;p3"/>
          <p:cNvSpPr txBox="1"/>
          <p:nvPr>
            <p:ph idx="1" type="subTitle"/>
          </p:nvPr>
        </p:nvSpPr>
        <p:spPr>
          <a:xfrm>
            <a:off x="1371600" y="2743200"/>
            <a:ext cx="69036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Què significa LGBTQIA+?</a:t>
            </a:r>
            <a:endParaRPr/>
          </a:p>
          <a:p>
            <a:pPr indent="0" lvl="0" marL="0" rtl="0" algn="l">
              <a:lnSpc>
                <a:spcPct val="100000"/>
              </a:lnSpc>
              <a:spcBef>
                <a:spcPts val="592"/>
              </a:spcBef>
              <a:spcAft>
                <a:spcPts val="0"/>
              </a:spcAft>
              <a:buClr>
                <a:srgbClr val="888888"/>
              </a:buClr>
              <a:buSzPts val="3200"/>
              <a:buNone/>
            </a:pPr>
            <a:r>
              <a:rPr lang="en-GB"/>
              <a:t>• Gènere vs. Sexe</a:t>
            </a:r>
            <a:endParaRPr/>
          </a:p>
          <a:p>
            <a:pPr indent="0" lvl="0" marL="0" rtl="0" algn="l">
              <a:lnSpc>
                <a:spcPct val="100000"/>
              </a:lnSpc>
              <a:spcBef>
                <a:spcPts val="592"/>
              </a:spcBef>
              <a:spcAft>
                <a:spcPts val="0"/>
              </a:spcAft>
              <a:buClr>
                <a:srgbClr val="888888"/>
              </a:buClr>
              <a:buSzPts val="3200"/>
              <a:buNone/>
            </a:pPr>
            <a:r>
              <a:rPr lang="en-GB"/>
              <a:t>• Orientació sexual i identitat de gènere</a:t>
            </a:r>
            <a:endParaRPr/>
          </a:p>
        </p:txBody>
      </p:sp>
      <p:pic>
        <p:nvPicPr>
          <p:cNvPr id="108" name="Google Shape;108;p3" title="description-1.png"/>
          <p:cNvPicPr preferRelativeResize="0"/>
          <p:nvPr/>
        </p:nvPicPr>
        <p:blipFill>
          <a:blip r:embed="rId3">
            <a:alphaModFix/>
          </a:blip>
          <a:stretch>
            <a:fillRect/>
          </a:stretch>
        </p:blipFill>
        <p:spPr>
          <a:xfrm rot="454766">
            <a:off x="-419642" y="4368525"/>
            <a:ext cx="2053935" cy="17869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Recursos d'estratègia organitzacional</a:t>
            </a:r>
            <a:endParaRPr/>
          </a:p>
        </p:txBody>
      </p:sp>
      <p:sp>
        <p:nvSpPr>
          <p:cNvPr id="305" name="Google Shape;305;p30"/>
          <p:cNvSpPr txBox="1"/>
          <p:nvPr>
            <p:ph idx="1" type="subTitle"/>
          </p:nvPr>
        </p:nvSpPr>
        <p:spPr>
          <a:xfrm>
            <a:off x="1371600" y="2743200"/>
            <a:ext cx="7086600" cy="3173506"/>
          </a:xfrm>
          <a:prstGeom prst="rect">
            <a:avLst/>
          </a:prstGeom>
          <a:noFill/>
          <a:ln>
            <a:noFill/>
          </a:ln>
        </p:spPr>
        <p:txBody>
          <a:bodyPr anchorCtr="0" anchor="t" bIns="45700" lIns="91425" spcFirstLastPara="1" rIns="91425" wrap="square" tIns="45700">
            <a:normAutofit fontScale="92500" lnSpcReduction="20000"/>
          </a:bodyPr>
          <a:lstStyle/>
          <a:p>
            <a:pPr indent="-457231" lvl="0" marL="457200" rtl="0" algn="l">
              <a:lnSpc>
                <a:spcPct val="100000"/>
              </a:lnSpc>
              <a:spcBef>
                <a:spcPts val="0"/>
              </a:spcBef>
              <a:spcAft>
                <a:spcPts val="0"/>
              </a:spcAft>
              <a:buClr>
                <a:srgbClr val="888888"/>
              </a:buClr>
              <a:buSzPct val="100000"/>
              <a:buFont typeface="Arial"/>
              <a:buChar char="•"/>
            </a:pPr>
            <a:r>
              <a:rPr lang="en-GB" sz="2900"/>
              <a:t>Esborranys de normativa</a:t>
            </a:r>
            <a:endParaRPr/>
          </a:p>
          <a:p>
            <a:pPr indent="-457231" lvl="0" marL="457200" rtl="0" algn="l">
              <a:lnSpc>
                <a:spcPct val="100000"/>
              </a:lnSpc>
              <a:spcBef>
                <a:spcPts val="536"/>
              </a:spcBef>
              <a:spcAft>
                <a:spcPts val="0"/>
              </a:spcAft>
              <a:buClr>
                <a:srgbClr val="888888"/>
              </a:buClr>
              <a:buSzPct val="100000"/>
              <a:buFont typeface="Arial"/>
              <a:buChar char="•"/>
            </a:pPr>
            <a:r>
              <a:rPr lang="en-GB" sz="2900"/>
              <a:t>Perfils de persones clau involucrades en el canvi</a:t>
            </a:r>
            <a:endParaRPr/>
          </a:p>
          <a:p>
            <a:pPr indent="-457231" lvl="0" marL="457200" rtl="0" algn="l">
              <a:lnSpc>
                <a:spcPct val="100000"/>
              </a:lnSpc>
              <a:spcBef>
                <a:spcPts val="536"/>
              </a:spcBef>
              <a:spcAft>
                <a:spcPts val="0"/>
              </a:spcAft>
              <a:buClr>
                <a:srgbClr val="888888"/>
              </a:buClr>
              <a:buSzPct val="100000"/>
              <a:buFont typeface="Arial"/>
              <a:buChar char="•"/>
            </a:pPr>
            <a:r>
              <a:rPr lang="en-GB" sz="2900"/>
              <a:t>Plantilles personalitzables per a processos interns</a:t>
            </a:r>
            <a:endParaRPr/>
          </a:p>
          <a:p>
            <a:pPr indent="-457231" lvl="0" marL="457200" rtl="0" algn="l">
              <a:lnSpc>
                <a:spcPct val="100000"/>
              </a:lnSpc>
              <a:spcBef>
                <a:spcPts val="536"/>
              </a:spcBef>
              <a:spcAft>
                <a:spcPts val="0"/>
              </a:spcAft>
              <a:buClr>
                <a:srgbClr val="888888"/>
              </a:buClr>
              <a:buSzPct val="100000"/>
              <a:buFont typeface="Arial"/>
              <a:buChar char="•"/>
            </a:pPr>
            <a:r>
              <a:rPr lang="en-GB" sz="2900"/>
              <a:t>Enquesta d'expectatives sobre el canvi de normativa</a:t>
            </a:r>
            <a:endParaRPr/>
          </a:p>
          <a:p>
            <a:pPr indent="-457231" lvl="0" marL="457200" rtl="0" algn="l">
              <a:lnSpc>
                <a:spcPct val="100000"/>
              </a:lnSpc>
              <a:spcBef>
                <a:spcPts val="536"/>
              </a:spcBef>
              <a:spcAft>
                <a:spcPts val="0"/>
              </a:spcAft>
              <a:buClr>
                <a:srgbClr val="888888"/>
              </a:buClr>
              <a:buSzPct val="100000"/>
              <a:buFont typeface="Arial"/>
              <a:buChar char="•"/>
            </a:pPr>
            <a:r>
              <a:rPr lang="en-GB" sz="2900"/>
              <a:t>Document model de política interna</a:t>
            </a:r>
            <a:endParaRPr sz="29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Implementar el kit d'eines</a:t>
            </a:r>
            <a:endParaRPr/>
          </a:p>
        </p:txBody>
      </p:sp>
      <p:sp>
        <p:nvSpPr>
          <p:cNvPr id="312" name="Google Shape;312;p3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Plans d'actuació</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Compromís del personal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El gènere com un espectre</a:t>
            </a:r>
            <a:endParaRPr/>
          </a:p>
        </p:txBody>
      </p:sp>
      <p:sp>
        <p:nvSpPr>
          <p:cNvPr id="115" name="Google Shape;115;p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Més enllà del binarisme de gènere</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No binari, gènere fluid, agènere</a:t>
            </a:r>
            <a:endParaRPr/>
          </a:p>
        </p:txBody>
      </p:sp>
      <p:pic>
        <p:nvPicPr>
          <p:cNvPr id="116" name="Google Shape;116;p4" title="description-3.png"/>
          <p:cNvPicPr preferRelativeResize="0"/>
          <p:nvPr/>
        </p:nvPicPr>
        <p:blipFill>
          <a:blip r:embed="rId3">
            <a:alphaModFix/>
          </a:blip>
          <a:stretch>
            <a:fillRect/>
          </a:stretch>
        </p:blipFill>
        <p:spPr>
          <a:xfrm rot="-948609">
            <a:off x="7472071" y="3558781"/>
            <a:ext cx="2452886" cy="21340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chemeClr val="dk1"/>
              </a:buClr>
              <a:buSzPts val="4400"/>
              <a:buFont typeface="Calibri"/>
              <a:buNone/>
            </a:pPr>
            <a:r>
              <a:rPr b="0" i="0" lang="en-GB" sz="4400" u="none" cap="none" strike="noStrike">
                <a:solidFill>
                  <a:schemeClr val="dk1"/>
                </a:solidFill>
                <a:latin typeface="Calibri"/>
                <a:ea typeface="Calibri"/>
                <a:cs typeface="Calibri"/>
                <a:sym typeface="Calibri"/>
              </a:rPr>
              <a:t>Llenguatge inclusiu</a:t>
            </a:r>
            <a:endParaRPr b="0" i="0" sz="4400" u="none" cap="none" strike="noStrike">
              <a:solidFill>
                <a:schemeClr val="dk1"/>
              </a:solidFill>
              <a:latin typeface="Calibri"/>
              <a:ea typeface="Calibri"/>
              <a:cs typeface="Calibri"/>
              <a:sym typeface="Calibri"/>
            </a:endParaRPr>
          </a:p>
        </p:txBody>
      </p:sp>
      <p:sp>
        <p:nvSpPr>
          <p:cNvPr id="123" name="Google Shape;123;p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La importància dels pronoms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Comunicació assertiva</a:t>
            </a:r>
            <a:endParaRPr/>
          </a:p>
        </p:txBody>
      </p:sp>
      <p:pic>
        <p:nvPicPr>
          <p:cNvPr id="124" name="Google Shape;124;p5" title="description-2.png"/>
          <p:cNvPicPr preferRelativeResize="0"/>
          <p:nvPr/>
        </p:nvPicPr>
        <p:blipFill>
          <a:blip r:embed="rId3">
            <a:alphaModFix/>
          </a:blip>
          <a:stretch>
            <a:fillRect/>
          </a:stretch>
        </p:blipFill>
        <p:spPr>
          <a:xfrm rot="-1152083">
            <a:off x="6534105" y="3761657"/>
            <a:ext cx="2536166" cy="22064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Formes de discriminació</a:t>
            </a:r>
            <a:endParaRPr/>
          </a:p>
        </p:txBody>
      </p:sp>
      <p:sp>
        <p:nvSpPr>
          <p:cNvPr id="131" name="Google Shape;131;p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Estereotips i prejudicis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Discriminació estructural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Història dels Drets LGBTQIA+ a la UE</a:t>
            </a:r>
            <a:endParaRPr/>
          </a:p>
        </p:txBody>
      </p:sp>
      <p:sp>
        <p:nvSpPr>
          <p:cNvPr id="138" name="Google Shape;138;p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Marcs legals fonamentals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Diferències entre els països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2. Interseccionalitat en educació</a:t>
            </a:r>
            <a:endParaRPr/>
          </a:p>
        </p:txBody>
      </p:sp>
      <p:pic>
        <p:nvPicPr>
          <p:cNvPr id="145" name="Google Shape;145;p8" title="modul_2.png"/>
          <p:cNvPicPr preferRelativeResize="0"/>
          <p:nvPr/>
        </p:nvPicPr>
        <p:blipFill>
          <a:blip r:embed="rId3">
            <a:alphaModFix/>
          </a:blip>
          <a:stretch>
            <a:fillRect/>
          </a:stretch>
        </p:blipFill>
        <p:spPr>
          <a:xfrm>
            <a:off x="1175026" y="2158750"/>
            <a:ext cx="6793945" cy="3464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Què és la interseccionalitat?</a:t>
            </a:r>
            <a:endParaRPr/>
          </a:p>
        </p:txBody>
      </p:sp>
      <p:sp>
        <p:nvSpPr>
          <p:cNvPr id="152" name="Google Shape;152;p9"/>
          <p:cNvSpPr txBox="1"/>
          <p:nvPr>
            <p:ph idx="1" type="subTitle"/>
          </p:nvPr>
        </p:nvSpPr>
        <p:spPr>
          <a:xfrm>
            <a:off x="1371600" y="25527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Definició i origen</a:t>
            </a:r>
            <a:endParaRPr/>
          </a:p>
          <a:p>
            <a:pPr indent="0" lvl="0" marL="0" rtl="0" algn="l">
              <a:lnSpc>
                <a:spcPct val="100000"/>
              </a:lnSpc>
              <a:spcBef>
                <a:spcPts val="640"/>
              </a:spcBef>
              <a:spcAft>
                <a:spcPts val="0"/>
              </a:spcAft>
              <a:buClr>
                <a:srgbClr val="888888"/>
              </a:buClr>
              <a:buSzPts val="3200"/>
              <a:buNone/>
            </a:pPr>
            <a:r>
              <a:rPr lang="en-GB"/>
              <a:t>• La teoria de Kimberlé Crenshaw</a:t>
            </a:r>
            <a:endParaRPr/>
          </a:p>
        </p:txBody>
      </p:sp>
      <p:pic>
        <p:nvPicPr>
          <p:cNvPr id="153" name="Google Shape;153;p9" title="well.png"/>
          <p:cNvPicPr preferRelativeResize="0"/>
          <p:nvPr/>
        </p:nvPicPr>
        <p:blipFill>
          <a:blip r:embed="rId3">
            <a:alphaModFix/>
          </a:blip>
          <a:stretch>
            <a:fillRect/>
          </a:stretch>
        </p:blipFill>
        <p:spPr>
          <a:xfrm rot="-1063265">
            <a:off x="6627243" y="3239148"/>
            <a:ext cx="2599639" cy="239162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2013-01-27T09:14:16Z</dcterms:created>
</cp:coreProperties>
</file>